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6_E3707E43.xml" ContentType="application/vnd.ms-powerpoint.comments+xml"/>
  <Override PartName="/ppt/comments/modernComment_105_98D4B82C.xml" ContentType="application/vnd.ms-powerpoint.comments+xml"/>
  <Override PartName="/ppt/comments/modernComment_104_43EFAF3F.xml" ContentType="application/vnd.ms-powerpoint.comments+xml"/>
  <Override PartName="/ppt/comments/modernComment_103_179369D.xml" ContentType="application/vnd.ms-powerpoint.comments+xml"/>
  <Override PartName="/ppt/comments/modernComment_102_5987CDD2.xml" ContentType="application/vnd.ms-powerpoint.comments+xml"/>
  <Override PartName="/ppt/comments/modernComment_101_83DF94AB.xml" ContentType="application/vnd.ms-powerpoint.comments+xml"/>
  <Override PartName="/ppt/comments/modernComment_107_DFE38DAC.xml" ContentType="application/vnd.ms-powerpoint.comments+xml"/>
  <Override PartName="/ppt/comments/modernComment_108_1A28AAF.xml" ContentType="application/vnd.ms-powerpoint.comments+xml"/>
  <Override PartName="/ppt/comments/modernComment_109_48748226.xml" ContentType="application/vnd.ms-powerpoint.comments+xml"/>
  <Override PartName="/ppt/comments/modernComment_10D_DC329CD3.xml" ContentType="application/vnd.ms-powerpoint.comments+xml"/>
  <Override PartName="/ppt/comments/modernComment_110_F19A00.xml" ContentType="application/vnd.ms-powerpoint.comments+xml"/>
  <Override PartName="/ppt/comments/modernComment_111_A81C1872.xml" ContentType="application/vnd.ms-powerpoint.comments+xml"/>
  <Override PartName="/ppt/comments/modernComment_121_AC0D352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4" r:id="rId3"/>
    <p:sldId id="278" r:id="rId4"/>
    <p:sldId id="262" r:id="rId5"/>
    <p:sldId id="261" r:id="rId6"/>
    <p:sldId id="260" r:id="rId7"/>
    <p:sldId id="259" r:id="rId8"/>
    <p:sldId id="258" r:id="rId9"/>
    <p:sldId id="257" r:id="rId10"/>
    <p:sldId id="276" r:id="rId11"/>
    <p:sldId id="267" r:id="rId12"/>
    <p:sldId id="263" r:id="rId13"/>
    <p:sldId id="264" r:id="rId14"/>
    <p:sldId id="265" r:id="rId15"/>
    <p:sldId id="275" r:id="rId16"/>
    <p:sldId id="268" r:id="rId17"/>
    <p:sldId id="277" r:id="rId18"/>
    <p:sldId id="269" r:id="rId19"/>
    <p:sldId id="282" r:id="rId20"/>
    <p:sldId id="272" r:id="rId21"/>
    <p:sldId id="273" r:id="rId22"/>
    <p:sldId id="279" r:id="rId23"/>
    <p:sldId id="280" r:id="rId24"/>
    <p:sldId id="281" r:id="rId25"/>
    <p:sldId id="284" r:id="rId26"/>
    <p:sldId id="283" r:id="rId27"/>
    <p:sldId id="286" r:id="rId28"/>
    <p:sldId id="285" r:id="rId29"/>
    <p:sldId id="287" r:id="rId30"/>
    <p:sldId id="292" r:id="rId31"/>
    <p:sldId id="301" r:id="rId32"/>
    <p:sldId id="305" r:id="rId33"/>
    <p:sldId id="306" r:id="rId34"/>
    <p:sldId id="293" r:id="rId35"/>
    <p:sldId id="297" r:id="rId36"/>
    <p:sldId id="298" r:id="rId37"/>
    <p:sldId id="295" r:id="rId38"/>
    <p:sldId id="294" r:id="rId39"/>
    <p:sldId id="299" r:id="rId40"/>
    <p:sldId id="300" r:id="rId41"/>
    <p:sldId id="296" r:id="rId42"/>
    <p:sldId id="304" r:id="rId43"/>
    <p:sldId id="303" r:id="rId44"/>
    <p:sldId id="302" r:id="rId45"/>
    <p:sldId id="288" r:id="rId46"/>
    <p:sldId id="289" r:id="rId47"/>
    <p:sldId id="290" r:id="rId48"/>
    <p:sldId id="291" r:id="rId49"/>
    <p:sldId id="307"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582667-6102-27E7-ED8E-01A166EB4B6B}" name="Guest User" initials="GU" userId="Guest User" providerId="Windows Live"/>
  <p188:author id="{7784A1CD-AFB1-F375-D0B5-840BF8D1F3A6}" name="Minxuan Luo" initials="ML" userId="7a9225af51a9acb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2CB63-377B-4B31-9085-1E3CD8A96B43}" v="203" dt="2023-07-27T00:30:41.423"/>
    <p1510:client id="{304B8AD9-3F5D-43C6-B8C8-BA86C77FBDB7}" v="9" dt="2023-08-11T20:27:53.842"/>
    <p1510:client id="{3F0D2E60-2B80-4221-B6C7-497E0CB54CE4}" v="1064" dt="2023-07-26T19:55:21.918"/>
    <p1510:client id="{410C5AD4-6E44-44F3-B796-7FC7E31929DE}" v="60" dt="2023-07-28T01:36:35.729"/>
    <p1510:client id="{45E0079C-AA55-4462-A372-9E03375721E4}" v="533" dt="2023-08-19T14:46:17.227"/>
    <p1510:client id="{47F9B296-45E9-40FF-A209-1748DE8DB619}" v="1145" dt="2023-08-07T15:28:57.098"/>
    <p1510:client id="{5F4438DB-CBC5-4252-AFD5-1456C5697040}" v="19" dt="2023-08-03T17:13:35.076"/>
    <p1510:client id="{85B1A01A-D014-4A70-9AA9-8DA59A75B855}" v="1228" dt="2023-08-10T00:05:10.598"/>
    <p1510:client id="{963D74DF-AEB4-4913-B833-C2C2E58A234F}" v="7" dt="2023-08-03T17:32:12.852"/>
    <p1510:client id="{ACAD7690-5AE1-4F27-8882-4813E3C9A370}" v="1432" dt="2023-08-24T17:42:48.501"/>
    <p1510:client id="{B37B0102-C6E9-45B0-89D2-69CCA3F02969}" v="458" dt="2023-08-05T01:28:58.512"/>
    <p1510:client id="{C381AAE8-166F-426F-9A99-FEAFC285171D}" v="1325" dt="2023-08-26T02:45:16.516"/>
    <p1510:client id="{DB81E9F0-07CA-4DB7-B560-78257B14DF0D}" v="3401" dt="2023-08-18T17:30:04.516"/>
    <p1510:client id="{EDFC5D31-8FF3-4478-B46B-812F8D3ADABA}" v="1266" dt="2023-08-28T20:05:49.884"/>
    <p1510:client id="{EEF891D7-0149-4B99-9258-43DCFE93149A}" v="1" dt="2023-08-18T14:06:05.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omments/modernComment_101_83DF94AB.xml><?xml version="1.0" encoding="utf-8"?>
<p188:cmLst xmlns:a="http://schemas.openxmlformats.org/drawingml/2006/main" xmlns:r="http://schemas.openxmlformats.org/officeDocument/2006/relationships" xmlns:p188="http://schemas.microsoft.com/office/powerpoint/2018/8/main">
  <p188:cm id="{509DA4D8-FDBD-4196-BCC2-EC02DFD92D41}" authorId="{7784A1CD-AFB1-F375-D0B5-840BF8D1F3A6}" created="2023-07-28T00:46:41.985">
    <pc:sldMkLst xmlns:pc="http://schemas.microsoft.com/office/powerpoint/2013/main/command">
      <pc:docMk/>
      <pc:sldMk cId="2212467883" sldId="257"/>
    </pc:sldMkLst>
    <p188:txBody>
      <a:bodyPr/>
      <a:lstStyle/>
      <a:p>
        <a:r>
          <a:rPr lang="en-US"/>
          <a:t>Too few records to obtain meaningful estimates</a:t>
        </a:r>
      </a:p>
    </p188:txBody>
  </p188:cm>
</p188:cmLst>
</file>

<file path=ppt/comments/modernComment_102_5987CDD2.xml><?xml version="1.0" encoding="utf-8"?>
<p188:cmLst xmlns:a="http://schemas.openxmlformats.org/drawingml/2006/main" xmlns:r="http://schemas.openxmlformats.org/officeDocument/2006/relationships" xmlns:p188="http://schemas.microsoft.com/office/powerpoint/2018/8/main">
  <p188:cm id="{E3FEAA83-79B2-4DDC-811C-D3F62CEE1A2F}" authorId="{7784A1CD-AFB1-F375-D0B5-840BF8D1F3A6}" created="2023-07-28T00:46:28.500">
    <pc:sldMkLst xmlns:pc="http://schemas.microsoft.com/office/powerpoint/2013/main/command">
      <pc:docMk/>
      <pc:sldMk cId="1502072274" sldId="258"/>
    </pc:sldMkLst>
    <p188:txBody>
      <a:bodyPr/>
      <a:lstStyle/>
      <a:p>
        <a:r>
          <a:rPr lang="en-US"/>
          <a:t>Similar for border/non-border counties</a:t>
        </a:r>
      </a:p>
    </p188:txBody>
  </p188:cm>
</p188:cmLst>
</file>

<file path=ppt/comments/modernComment_103_179369D.xml><?xml version="1.0" encoding="utf-8"?>
<p188:cmLst xmlns:a="http://schemas.openxmlformats.org/drawingml/2006/main" xmlns:r="http://schemas.openxmlformats.org/officeDocument/2006/relationships" xmlns:p188="http://schemas.microsoft.com/office/powerpoint/2018/8/main">
  <p188:cm id="{CF328A1F-983C-4DC4-933A-DD8531CB06D5}" authorId="{7784A1CD-AFB1-F375-D0B5-840BF8D1F3A6}" created="2023-07-28T00:45:59.186">
    <pc:sldMkLst xmlns:pc="http://schemas.microsoft.com/office/powerpoint/2013/main/command">
      <pc:docMk/>
      <pc:sldMk cId="24721053" sldId="259"/>
    </pc:sldMkLst>
    <p188:txBody>
      <a:bodyPr/>
      <a:lstStyle/>
      <a:p>
        <a:r>
          <a:rPr lang="en-US"/>
          <a:t>Similarly for border/non-border counties, citation issued most often for asians with only speeding-related violations.</a:t>
        </a:r>
      </a:p>
    </p188:txBody>
  </p188:cm>
</p188:cmLst>
</file>

<file path=ppt/comments/modernComment_104_43EFAF3F.xml><?xml version="1.0" encoding="utf-8"?>
<p188:cmLst xmlns:a="http://schemas.openxmlformats.org/drawingml/2006/main" xmlns:r="http://schemas.openxmlformats.org/officeDocument/2006/relationships" xmlns:p188="http://schemas.microsoft.com/office/powerpoint/2018/8/main">
  <p188:cm id="{273AA0CE-CAD3-4478-B6F6-248F30E14EDB}" authorId="{7784A1CD-AFB1-F375-D0B5-840BF8D1F3A6}" created="2023-07-28T00:44:34.618">
    <pc:sldMkLst xmlns:pc="http://schemas.microsoft.com/office/powerpoint/2013/main/command">
      <pc:docMk/>
      <pc:sldMk cId="1139781439" sldId="260"/>
    </pc:sldMkLst>
    <p188:txBody>
      <a:bodyPr/>
      <a:lstStyle/>
      <a:p>
        <a:r>
          <a:rPr lang="en-US"/>
          <a:t>The hit rate(contraband found rate) is significantly lower for hispanic drivers compared to white drivers - both for border and non-border counties. No significant difference for black or asian/pacific islander.</a:t>
        </a:r>
      </a:p>
    </p188:txBody>
  </p188:cm>
</p188:cmLst>
</file>

<file path=ppt/comments/modernComment_105_98D4B82C.xml><?xml version="1.0" encoding="utf-8"?>
<p188:cmLst xmlns:a="http://schemas.openxmlformats.org/drawingml/2006/main" xmlns:r="http://schemas.openxmlformats.org/officeDocument/2006/relationships" xmlns:p188="http://schemas.microsoft.com/office/powerpoint/2018/8/main">
  <p188:cm id="{EF6FAFF6-214E-4773-9CEB-D10CCF5EE848}" authorId="{7784A1CD-AFB1-F375-D0B5-840BF8D1F3A6}" created="2023-07-28T00:41:45.171">
    <pc:sldMkLst xmlns:pc="http://schemas.microsoft.com/office/powerpoint/2013/main/command">
      <pc:docMk/>
      <pc:sldMk cId="2564077612" sldId="261"/>
    </pc:sldMkLst>
    <p188:txBody>
      <a:bodyPr/>
      <a:lstStyle/>
      <a:p>
        <a:r>
          <a:rPr lang="en-US"/>
          <a:t>For border counties, the 95% CI for odds ratio often contains 1, there is no significant difference in asian/hispanic search rate compared to white for border counties. On the contrary, asian/pacific islander are searched less often for non-border counties.</a:t>
        </a:r>
      </a:p>
    </p188:txBody>
  </p188:cm>
</p188:cmLst>
</file>

<file path=ppt/comments/modernComment_106_E3707E43.xml><?xml version="1.0" encoding="utf-8"?>
<p188:cmLst xmlns:a="http://schemas.openxmlformats.org/drawingml/2006/main" xmlns:r="http://schemas.openxmlformats.org/officeDocument/2006/relationships" xmlns:p188="http://schemas.microsoft.com/office/powerpoint/2018/8/main">
  <p188:cm id="{20FE6F29-B1C9-4F6E-A73F-0C8B1F02535C}" authorId="{7784A1CD-AFB1-F375-D0B5-840BF8D1F3A6}" created="2023-07-28T00:38:45.285">
    <pc:sldMkLst xmlns:pc="http://schemas.microsoft.com/office/powerpoint/2013/main/command">
      <pc:docMk/>
      <pc:sldMk cId="3815800387" sldId="262"/>
    </pc:sldMkLst>
    <p188:txBody>
      <a:bodyPr/>
      <a:lstStyle/>
      <a:p>
        <a:r>
          <a:rPr lang="en-US"/>
          <a:t>The odds of citation issued is higher for black, hispanic, asian/pacific islander drivers. True for both border and non-border counties.</a:t>
        </a:r>
      </a:p>
    </p188:txBody>
  </p188:cm>
</p188:cmLst>
</file>

<file path=ppt/comments/modernComment_107_DFE38DAC.xml><?xml version="1.0" encoding="utf-8"?>
<p188:cmLst xmlns:a="http://schemas.openxmlformats.org/drawingml/2006/main" xmlns:r="http://schemas.openxmlformats.org/officeDocument/2006/relationships" xmlns:p188="http://schemas.microsoft.com/office/powerpoint/2018/8/main">
  <p188:cm id="{122193B7-D457-45EC-B2F8-23AF54536372}" authorId="{95582667-6102-27E7-ED8E-01A166EB4B6B}" created="2023-08-03T17:18:34.756">
    <pc:sldMkLst xmlns:pc="http://schemas.microsoft.com/office/powerpoint/2013/main/command">
      <pc:docMk/>
      <pc:sldMk cId="3756232108" sldId="263"/>
    </pc:sldMkLst>
    <p188:txBody>
      <a:bodyPr/>
      <a:lstStyle/>
      <a:p>
        <a:r>
          <a:rPr lang="en-US"/>
          <a:t>need to talk to Brielle</a:t>
        </a:r>
      </a:p>
    </p188:txBody>
  </p188:cm>
</p188:cmLst>
</file>

<file path=ppt/comments/modernComment_108_1A28AAF.xml><?xml version="1.0" encoding="utf-8"?>
<p188:cmLst xmlns:a="http://schemas.openxmlformats.org/drawingml/2006/main" xmlns:r="http://schemas.openxmlformats.org/officeDocument/2006/relationships" xmlns:p188="http://schemas.microsoft.com/office/powerpoint/2018/8/main">
  <p188:cm id="{2EB3A0AF-169B-46C9-8F41-EED265C24B08}" authorId="{95582667-6102-27E7-ED8E-01A166EB4B6B}" created="2023-08-03T17:18:43.397">
    <pc:sldMkLst xmlns:pc="http://schemas.microsoft.com/office/powerpoint/2013/main/command">
      <pc:docMk/>
      <pc:sldMk cId="27429551" sldId="264"/>
    </pc:sldMkLst>
    <p188:txBody>
      <a:bodyPr/>
      <a:lstStyle/>
      <a:p>
        <a:r>
          <a:rPr lang="en-US"/>
          <a:t>need to talk to brielle</a:t>
        </a:r>
      </a:p>
    </p188:txBody>
  </p188:cm>
</p188:cmLst>
</file>

<file path=ppt/comments/modernComment_109_48748226.xml><?xml version="1.0" encoding="utf-8"?>
<p188:cmLst xmlns:a="http://schemas.openxmlformats.org/drawingml/2006/main" xmlns:r="http://schemas.openxmlformats.org/officeDocument/2006/relationships" xmlns:p188="http://schemas.microsoft.com/office/powerpoint/2018/8/main">
  <p188:cm id="{4CEFC965-BC20-4B6D-8134-00BBD55EA0DE}" authorId="{7784A1CD-AFB1-F375-D0B5-840BF8D1F3A6}" created="2023-07-28T00:48:17.054">
    <pc:sldMkLst xmlns:pc="http://schemas.microsoft.com/office/powerpoint/2013/main/command">
      <pc:docMk/>
      <pc:sldMk cId="1215595046" sldId="265"/>
    </pc:sldMkLst>
    <p188:txBody>
      <a:bodyPr/>
      <a:lstStyle/>
      <a:p>
        <a:r>
          <a:rPr lang="en-US"/>
          <a:t>No significant difference in contraband found rate | searched of non-white drivers compared to white.</a:t>
        </a:r>
      </a:p>
    </p188:txBody>
  </p188:cm>
</p188:cmLst>
</file>

<file path=ppt/comments/modernComment_10D_DC329CD3.xml><?xml version="1.0" encoding="utf-8"?>
<p188:cmLst xmlns:a="http://schemas.openxmlformats.org/drawingml/2006/main" xmlns:r="http://schemas.openxmlformats.org/officeDocument/2006/relationships" xmlns:p188="http://schemas.microsoft.com/office/powerpoint/2018/8/main">
  <p188:cm id="{522EC5A3-DB17-4FDC-AB98-7AD8843A6C3A}" authorId="{7784A1CD-AFB1-F375-D0B5-840BF8D1F3A6}" created="2023-07-28T00:50:22.077">
    <pc:sldMkLst xmlns:pc="http://schemas.microsoft.com/office/powerpoint/2013/main/command">
      <pc:docMk/>
      <pc:sldMk cId="3694304467" sldId="269"/>
    </pc:sldMkLst>
    <p188:txBody>
      <a:bodyPr/>
      <a:lstStyle/>
      <a:p>
        <a:r>
          <a:rPr lang="en-US"/>
          <a:t>Similar for metropolitan, micropolitan, and non-core</a:t>
        </a:r>
      </a:p>
    </p188:txBody>
  </p188:cm>
  <p188:cm id="{AF3C2202-D1AA-42B1-B7D1-F56B985DA0A6}" authorId="{95582667-6102-27E7-ED8E-01A166EB4B6B}" created="2023-08-03T17:27:24.621">
    <pc:sldMkLst xmlns:pc="http://schemas.microsoft.com/office/powerpoint/2013/main/command">
      <pc:docMk/>
      <pc:sldMk cId="3694304467" sldId="269"/>
    </pc:sldMkLst>
    <p188:txBody>
      <a:bodyPr/>
      <a:lstStyle/>
      <a:p>
        <a:r>
          <a:rPr lang="en-US"/>
          <a:t>API goes up from metropolitan to micropolitan to non-core</a:t>
        </a:r>
      </a:p>
    </p188:txBody>
  </p188:cm>
  <p188:cm id="{968FBFC2-C84B-4723-B51F-8FFFBE3C15E8}" authorId="{95582667-6102-27E7-ED8E-01A166EB4B6B}" created="2023-08-03T17:28:00.466">
    <pc:sldMkLst xmlns:pc="http://schemas.microsoft.com/office/powerpoint/2013/main/command">
      <pc:docMk/>
      <pc:sldMk cId="3694304467" sldId="269"/>
    </pc:sldMkLst>
    <p188:replyLst>
      <p188:reply id="{C810C078-B3C8-49C4-B52B-F034DC9CA024}" authorId="{95582667-6102-27E7-ED8E-01A166EB4B6B}" created="2023-08-03T17:32:12.852">
        <p188:txBody>
          <a:bodyPr/>
          <a:lstStyle/>
          <a:p>
            <a:r>
              <a:rPr lang="en-US"/>
              <a:t>also, black odds ratio is much less in metropolitan compared to micropolitan and rural</a:t>
            </a:r>
          </a:p>
        </p188:txBody>
      </p188:reply>
    </p188:replyLst>
    <p188:txBody>
      <a:bodyPr/>
      <a:lstStyle/>
      <a:p>
        <a:r>
          <a:rPr lang="en-US"/>
          <a:t>black is almost constant for micropolitan and noncore but steadily goes up for metropolitan </a:t>
        </a:r>
      </a:p>
    </p188:txBody>
  </p188:cm>
  <p188:cm id="{92692148-158F-46C5-B1C6-2D3BC00B4CD5}" authorId="{95582667-6102-27E7-ED8E-01A166EB4B6B}" created="2023-08-03T17:28:46.968">
    <pc:sldMkLst xmlns:pc="http://schemas.microsoft.com/office/powerpoint/2013/main/command">
      <pc:docMk/>
      <pc:sldMk cId="3694304467" sldId="269"/>
    </pc:sldMkLst>
    <p188:txBody>
      <a:bodyPr/>
      <a:lstStyle/>
      <a:p>
        <a:r>
          <a:rPr lang="en-US"/>
          <a:t>for hispanic, talk to brielle</a:t>
        </a:r>
      </a:p>
    </p188:txBody>
  </p188:cm>
</p188:cmLst>
</file>

<file path=ppt/comments/modernComment_110_F19A00.xml><?xml version="1.0" encoding="utf-8"?>
<p188:cmLst xmlns:a="http://schemas.openxmlformats.org/drawingml/2006/main" xmlns:r="http://schemas.openxmlformats.org/officeDocument/2006/relationships" xmlns:p188="http://schemas.microsoft.com/office/powerpoint/2018/8/main">
  <p188:cm id="{F7922F03-13BC-43BF-8FCE-795C683D9339}" authorId="{7784A1CD-AFB1-F375-D0B5-840BF8D1F3A6}" created="2023-07-28T00:51:26.237">
    <pc:sldMkLst xmlns:pc="http://schemas.microsoft.com/office/powerpoint/2013/main/command">
      <pc:docMk/>
      <pc:sldMk cId="15833600" sldId="272"/>
    </pc:sldMkLst>
    <p188:txBody>
      <a:bodyPr/>
      <a:lstStyle/>
      <a:p>
        <a:r>
          <a:rPr lang="en-US"/>
          <a:t>Similar for metro, micro and non-core</a:t>
        </a:r>
      </a:p>
    </p188:txBody>
  </p188:cm>
</p188:cmLst>
</file>

<file path=ppt/comments/modernComment_111_A81C1872.xml><?xml version="1.0" encoding="utf-8"?>
<p188:cmLst xmlns:a="http://schemas.openxmlformats.org/drawingml/2006/main" xmlns:r="http://schemas.openxmlformats.org/officeDocument/2006/relationships" xmlns:p188="http://schemas.microsoft.com/office/powerpoint/2018/8/main">
  <p188:cm id="{2BDF76B5-E4C2-4496-97F6-F7CA69EABC1B}" authorId="{7784A1CD-AFB1-F375-D0B5-840BF8D1F3A6}" created="2023-07-28T00:51:52.739">
    <pc:sldMkLst xmlns:pc="http://schemas.microsoft.com/office/powerpoint/2013/main/command">
      <pc:docMk/>
      <pc:sldMk cId="2820413554" sldId="273"/>
    </pc:sldMkLst>
    <p188:txBody>
      <a:bodyPr/>
      <a:lstStyle/>
      <a:p>
        <a:r>
          <a:rPr lang="en-US"/>
          <a:t>not enough records and no meaningful estimates or interpretations.</a:t>
        </a:r>
      </a:p>
    </p188:txBody>
  </p188:cm>
</p188:cmLst>
</file>

<file path=ppt/comments/modernComment_121_AC0D352F.xml><?xml version="1.0" encoding="utf-8"?>
<p188:cmLst xmlns:a="http://schemas.openxmlformats.org/drawingml/2006/main" xmlns:r="http://schemas.openxmlformats.org/officeDocument/2006/relationships" xmlns:p188="http://schemas.microsoft.com/office/powerpoint/2018/8/main">
  <p188:cm id="{1A1D759D-B864-4D6E-98B8-BFC81A45B108}" authorId="{7784A1CD-AFB1-F375-D0B5-840BF8D1F3A6}" created="2023-08-09T01:50:14.989">
    <pc:sldMkLst xmlns:pc="http://schemas.microsoft.com/office/powerpoint/2013/main/command">
      <pc:docMk/>
      <pc:sldMk cId="2886546735" sldId="289"/>
    </pc:sldMkLst>
    <p188:txBody>
      <a:bodyPr/>
      <a:lstStyle/>
      <a:p>
        <a:r>
          <a:rPr lang="en-US"/>
          <a:t>paper: https://scholar.google.com/scholar?hl=en&amp;as_sdt=0%2C44&amp;q=Logistic+Regression%3A+Why+We+Cannot+Do+What+We+Think+We+Can+Do%2C+and+What+We+Can+Do+About+It.&amp;btnG=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microsoft.com/office/2018/10/relationships/comments" Target="../comments/modernComment_107_DFE38DAC.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microsoft.com/office/2018/10/relationships/comments" Target="../comments/modernComment_108_1A28AAF.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microsoft.com/office/2018/10/relationships/comments" Target="../comments/modernComment_109_4874822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www.dps.texas.gov/sites/default/files/documents/rsd/ltc/reports/2019fiscal/byrace_gender/2licenseapplicationsdenied.pdf" TargetMode="External"/><Relationship Id="rId5" Type="http://schemas.openxmlformats.org/officeDocument/2006/relationships/hyperlink" Target="https://www.dps.texas.gov/sites/default/files/documents/rsd/ltc/reports/2020calendar/byrace_sex/1licenseapplicationsissued.pdf" TargetMode="External"/><Relationship Id="rId4" Type="http://schemas.openxmlformats.org/officeDocument/2006/relationships/hyperlink" Target="https://www.fhwa.dot.gov/policyinformation/statistics/2019/pdf/dl1c.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microsoft.com/office/2018/10/relationships/comments" Target="../comments/modernComment_10D_DC329CD3.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microsoft.com/office/2018/10/relationships/comments" Target="../comments/modernComment_110_F19A00.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microsoft.com/office/2018/10/relationships/comments" Target="../comments/modernComment_111_A81C1872.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shs.texas.gov/regional-local-health-operations/texas-border-health/map-dshs-border-area"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eographyfieldwork.com/Simpson'sDiversityIndex.htm" TargetMode="External"/><Relationship Id="rId2" Type="http://schemas.openxmlformats.org/officeDocument/2006/relationships/hyperlink" Target="https://www.census.gov/library/visualizations/interactive/racial-and-ethnic-diversity-in-the-united-states-2010-and-2020-census.html"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EcHfwFuqiqzQYrmGlJ1xLi6AWL5s4VI/view?usp=sharing" TargetMode="External"/><Relationship Id="rId2" Type="http://schemas.openxmlformats.org/officeDocument/2006/relationships/hyperlink" Target="https://docs.google.com/spreadsheets/d/15F_5nVGlCR2r6kFLQpBZcSm11axe7Qdr/edit?usp=sharing&amp;ouid=113991319145341460691&amp;rtpof=true&amp;sd=true" TargetMode="External"/><Relationship Id="rId1" Type="http://schemas.openxmlformats.org/officeDocument/2006/relationships/slideLayout" Target="../slideLayouts/slideLayout2.xml"/><Relationship Id="rId5" Type="http://schemas.openxmlformats.org/officeDocument/2006/relationships/hyperlink" Target="https://colab.research.google.com/drive/1YD4KWGc5RnOF67rF1V2sodDhaEarQ3O-?usp=sharing" TargetMode="External"/><Relationship Id="rId4" Type="http://schemas.openxmlformats.org/officeDocument/2006/relationships/hyperlink" Target="https://docs.google.com/spreadsheets/d/1qzXVsDOhRjnhoNXJyVWpMlj7wM7_vcGg/edit?usp=sharing&amp;ouid=113991319145341460691&amp;rtpof=true&amp;sd=tru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socialexplorer.com/tables/POPEST2010/R13060217" TargetMode="External"/><Relationship Id="rId2" Type="http://schemas.openxmlformats.org/officeDocument/2006/relationships/hyperlink" Target="https://www.socialexplorer.com/explore-table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ocialexplorer.com/tables/POPEST2010/R13060217"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hyperlink" Target="https://www.socialexplorer.com/tables/POPEST2010/R13060217"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www.socialexplorer.com/tables/POPEST2010/R13060217" TargetMode="External"/><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hyperlink" Target="https://data.census.gov/table?q=gini+index+texas+counties&amp;tid=ACSDT5Y2012.B19083"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microsoft.com/office/2018/10/relationships/comments" Target="../comments/modernComment_106_E3707E4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hyperlink" Target="https://colab.research.google.com/drive/1oqLNfOKW34GWdvE5rBYU5R5jaFoi2ZLv?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hyperlink" Target="https://github.com/arkobarman/trafficStopProject/blob/main/final_outputs/ORCI_with_vios.csv"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hyperlink" Target="https://drive.google.com/file/d/156htI3XQa25YpMzftKHR979td6cNOSK5/view?usp=shar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ata.census.gov/table?q=texas+population+sex&amp;tid=ACSSE2021.K200101" TargetMode="External"/><Relationship Id="rId2" Type="http://schemas.openxmlformats.org/officeDocument/2006/relationships/hyperlink" Target="https://data.census.gov/table?q=texas+race&amp;tid=ACSDT1Y2010.B02001" TargetMode="External"/><Relationship Id="rId1" Type="http://schemas.openxmlformats.org/officeDocument/2006/relationships/slideLayout" Target="../slideLayouts/slideLayout7.xml"/><Relationship Id="rId6" Type="http://schemas.openxmlformats.org/officeDocument/2006/relationships/hyperlink" Target="https://datausa.io/profile/geo/texas#demographics" TargetMode="External"/><Relationship Id="rId5" Type="http://schemas.openxmlformats.org/officeDocument/2006/relationships/hyperlink" Target="https://nationalequityatlas.org/indicators/Car_access?geo=02000000000048000" TargetMode="External"/><Relationship Id="rId4" Type="http://schemas.openxmlformats.org/officeDocument/2006/relationships/hyperlink" Target="https://www.census.gov/content/dam/Census/library/publications/2018/acs/acs_general_handbook_2018_ch03.pdf" TargetMode="Externa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1_AC0D352F.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openpolicing.stanford.edu/data/"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hristophm.github.io/interpretable-ml-book/shap.html"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microsoft.com/office/2018/10/relationships/comments" Target="../comments/modernComment_105_98D4B82C.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microsoft.com/office/2018/10/relationships/comments" Target="../comments/modernComment_104_43EFAF3F.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03_179369D.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microsoft.com/office/2018/10/relationships/comments" Target="../comments/modernComment_102_5987CDD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microsoft.com/office/2018/10/relationships/comments" Target="../comments/modernComment_101_83DF94AB.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C460A-80EC-FA9D-8DAF-C1B5005CC207}"/>
              </a:ext>
            </a:extLst>
          </p:cNvPr>
          <p:cNvSpPr txBox="1"/>
          <p:nvPr/>
        </p:nvSpPr>
        <p:spPr>
          <a:xfrm>
            <a:off x="628454" y="235670"/>
            <a:ext cx="104637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Variable definition:</a:t>
            </a:r>
          </a:p>
          <a:p>
            <a:r>
              <a:rPr lang="en-US">
                <a:cs typeface="Calibri"/>
              </a:rPr>
              <a:t>"citation" = 1 means citation only OR citation + warning -&gt; used as our target variable in the model</a:t>
            </a:r>
          </a:p>
          <a:p>
            <a:endParaRPr lang="en-US">
              <a:cs typeface="Calibri"/>
            </a:endParaRPr>
          </a:p>
          <a:p>
            <a:r>
              <a:rPr lang="en-US">
                <a:cs typeface="Calibri"/>
              </a:rPr>
              <a:t>"Outcome" = 'citation' -&gt; citation only OR citation + warning </a:t>
            </a:r>
          </a:p>
          <a:p>
            <a:r>
              <a:rPr lang="en-US">
                <a:cs typeface="Calibri"/>
              </a:rPr>
              <a:t>                     = 'warning' -&gt; warning only</a:t>
            </a:r>
          </a:p>
        </p:txBody>
      </p:sp>
      <p:pic>
        <p:nvPicPr>
          <p:cNvPr id="5" name="Picture 5" descr="A graph with blue and orange bars&#10;&#10;Description automatically generated">
            <a:extLst>
              <a:ext uri="{FF2B5EF4-FFF2-40B4-BE49-F238E27FC236}">
                <a16:creationId xmlns:a16="http://schemas.microsoft.com/office/drawing/2014/main" id="{554843FD-927C-1AB2-C0A7-2754FED830E5}"/>
              </a:ext>
            </a:extLst>
          </p:cNvPr>
          <p:cNvPicPr>
            <a:picLocks noChangeAspect="1"/>
          </p:cNvPicPr>
          <p:nvPr/>
        </p:nvPicPr>
        <p:blipFill>
          <a:blip r:embed="rId2"/>
          <a:stretch>
            <a:fillRect/>
          </a:stretch>
        </p:blipFill>
        <p:spPr>
          <a:xfrm>
            <a:off x="765142" y="2056076"/>
            <a:ext cx="5335570" cy="4089167"/>
          </a:xfrm>
          <a:prstGeom prst="rect">
            <a:avLst/>
          </a:prstGeom>
        </p:spPr>
      </p:pic>
      <p:sp>
        <p:nvSpPr>
          <p:cNvPr id="6" name="TextBox 5">
            <a:extLst>
              <a:ext uri="{FF2B5EF4-FFF2-40B4-BE49-F238E27FC236}">
                <a16:creationId xmlns:a16="http://schemas.microsoft.com/office/drawing/2014/main" id="{B71B8318-DC63-0C73-DBCA-960D8CAFB428}"/>
              </a:ext>
            </a:extLst>
          </p:cNvPr>
          <p:cNvSpPr txBox="1"/>
          <p:nvPr/>
        </p:nvSpPr>
        <p:spPr>
          <a:xfrm>
            <a:off x="6237402" y="3731443"/>
            <a:ext cx="56875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00000"/>
                </a:solidFill>
                <a:latin typeface="Calibri"/>
                <a:cs typeface="Calibri"/>
              </a:rPr>
              <a:t>A drop in citation rate = an increase in warning (only) rate.</a:t>
            </a:r>
            <a:endParaRPr lang="en-US" u="sng"/>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BCAB67-DE54-C186-3D93-F6430F7A4404}"/>
              </a:ext>
            </a:extLst>
          </p:cNvPr>
          <p:cNvSpPr txBox="1"/>
          <p:nvPr/>
        </p:nvSpPr>
        <p:spPr>
          <a:xfrm>
            <a:off x="3707877" y="2796618"/>
            <a:ext cx="50433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C00000"/>
                </a:solidFill>
                <a:cs typeface="Calibri"/>
              </a:rPr>
              <a:t>Serious Offenses</a:t>
            </a:r>
            <a:endParaRPr lang="en-US" sz="5400">
              <a:solidFill>
                <a:srgbClr val="C00000"/>
              </a:solidFill>
              <a:cs typeface="Calibri"/>
            </a:endParaRPr>
          </a:p>
        </p:txBody>
      </p:sp>
    </p:spTree>
    <p:extLst>
      <p:ext uri="{BB962C8B-B14F-4D97-AF65-F5344CB8AC3E}">
        <p14:creationId xmlns:p14="http://schemas.microsoft.com/office/powerpoint/2010/main" val="739871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peed test&#10;&#10;Description automatically generated">
            <a:extLst>
              <a:ext uri="{FF2B5EF4-FFF2-40B4-BE49-F238E27FC236}">
                <a16:creationId xmlns:a16="http://schemas.microsoft.com/office/drawing/2014/main" id="{D6CE87CC-A803-5677-DF58-F9D298B3490A}"/>
              </a:ext>
            </a:extLst>
          </p:cNvPr>
          <p:cNvPicPr>
            <a:picLocks noChangeAspect="1"/>
          </p:cNvPicPr>
          <p:nvPr/>
        </p:nvPicPr>
        <p:blipFill>
          <a:blip r:embed="rId2"/>
          <a:stretch>
            <a:fillRect/>
          </a:stretch>
        </p:blipFill>
        <p:spPr>
          <a:xfrm>
            <a:off x="97410" y="15374"/>
            <a:ext cx="5995446" cy="6842961"/>
          </a:xfrm>
          <a:prstGeom prst="rect">
            <a:avLst/>
          </a:prstGeom>
        </p:spPr>
      </p:pic>
      <p:sp>
        <p:nvSpPr>
          <p:cNvPr id="5" name="TextBox 4">
            <a:extLst>
              <a:ext uri="{FF2B5EF4-FFF2-40B4-BE49-F238E27FC236}">
                <a16:creationId xmlns:a16="http://schemas.microsoft.com/office/drawing/2014/main" id="{2543E7C6-954F-1903-F295-946E1077EA65}"/>
              </a:ext>
            </a:extLst>
          </p:cNvPr>
          <p:cNvSpPr txBox="1"/>
          <p:nvPr/>
        </p:nvSpPr>
        <p:spPr>
          <a:xfrm>
            <a:off x="6331670" y="2183876"/>
            <a:ext cx="586032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ea typeface="+mn-lt"/>
                <a:cs typeface="+mn-lt"/>
              </a:rPr>
              <a:t>serious_speeding_violations</a:t>
            </a:r>
            <a:r>
              <a:rPr lang="en-US" sz="2400">
                <a:ea typeface="+mn-lt"/>
                <a:cs typeface="+mn-lt"/>
              </a:rPr>
              <a:t> = [</a:t>
            </a:r>
            <a:endParaRPr lang="en-US" sz="2400">
              <a:solidFill>
                <a:srgbClr val="000000"/>
              </a:solidFill>
              <a:ea typeface="+mn-lt"/>
              <a:cs typeface="+mn-lt"/>
            </a:endParaRPr>
          </a:p>
          <a:p>
            <a:r>
              <a:rPr lang="en-US" sz="2400">
                <a:solidFill>
                  <a:srgbClr val="A31515"/>
                </a:solidFill>
                <a:ea typeface="+mn-lt"/>
                <a:cs typeface="+mn-lt"/>
              </a:rPr>
              <a:t>'fail to control speed'</a:t>
            </a:r>
            <a:r>
              <a:rPr lang="en-US" sz="2400">
                <a:ea typeface="+mn-lt"/>
                <a:cs typeface="+mn-lt"/>
              </a:rPr>
              <a:t>,</a:t>
            </a:r>
            <a:endParaRPr lang="en-US" sz="2400">
              <a:solidFill>
                <a:srgbClr val="000000"/>
              </a:solidFill>
              <a:ea typeface="+mn-lt"/>
              <a:cs typeface="+mn-lt"/>
            </a:endParaRPr>
          </a:p>
          <a:p>
            <a:r>
              <a:rPr lang="en-US" sz="2400">
                <a:solidFill>
                  <a:srgbClr val="A31515"/>
                </a:solidFill>
                <a:ea typeface="+mn-lt"/>
                <a:cs typeface="+mn-lt"/>
              </a:rPr>
              <a:t>'unsafe speed'</a:t>
            </a:r>
            <a:r>
              <a:rPr lang="en-US" sz="2400">
                <a:ea typeface="+mn-lt"/>
                <a:cs typeface="+mn-lt"/>
              </a:rPr>
              <a:t>,</a:t>
            </a:r>
            <a:endParaRPr lang="en-US" sz="2400">
              <a:solidFill>
                <a:srgbClr val="000000"/>
              </a:solidFill>
              <a:ea typeface="+mn-lt"/>
              <a:cs typeface="+mn-lt"/>
            </a:endParaRPr>
          </a:p>
          <a:p>
            <a:r>
              <a:rPr lang="en-US" sz="2400">
                <a:solidFill>
                  <a:srgbClr val="A31515"/>
                </a:solidFill>
                <a:ea typeface="+mn-lt"/>
                <a:cs typeface="+mn-lt"/>
              </a:rPr>
              <a:t>'speeding-10% or more above posted speed'</a:t>
            </a:r>
            <a:r>
              <a:rPr lang="en-US" sz="2400">
                <a:ea typeface="+mn-lt"/>
                <a:cs typeface="+mn-lt"/>
              </a:rPr>
              <a:t>,</a:t>
            </a:r>
            <a:endParaRPr lang="en-US" sz="2400">
              <a:solidFill>
                <a:srgbClr val="000000"/>
              </a:solidFill>
              <a:ea typeface="+mn-lt"/>
              <a:cs typeface="+mn-lt"/>
            </a:endParaRPr>
          </a:p>
          <a:p>
            <a:r>
              <a:rPr lang="en-US" sz="2400">
                <a:solidFill>
                  <a:srgbClr val="A31515"/>
                </a:solidFill>
                <a:ea typeface="+mn-lt"/>
                <a:cs typeface="+mn-lt"/>
              </a:rPr>
              <a:t>'speeding cmv 15 mph or more over limit'</a:t>
            </a:r>
            <a:endParaRPr lang="en-US" sz="2400">
              <a:solidFill>
                <a:srgbClr val="000000"/>
              </a:solidFill>
              <a:ea typeface="+mn-lt"/>
              <a:cs typeface="+mn-lt"/>
            </a:endParaRPr>
          </a:p>
          <a:p>
            <a:r>
              <a:rPr lang="en-US" sz="2400">
                <a:ea typeface="+mn-lt"/>
                <a:cs typeface="+mn-lt"/>
              </a:rPr>
              <a:t>]</a:t>
            </a:r>
            <a:endParaRPr lang="en-US" sz="2400">
              <a:cs typeface="Calibri" panose="020F0502020204030204"/>
            </a:endParaRPr>
          </a:p>
        </p:txBody>
      </p:sp>
    </p:spTree>
    <p:extLst>
      <p:ext uri="{BB962C8B-B14F-4D97-AF65-F5344CB8AC3E}">
        <p14:creationId xmlns:p14="http://schemas.microsoft.com/office/powerpoint/2010/main" val="24679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138D8-7DC6-F4BD-B4B8-1CD8F2ECDF56}"/>
              </a:ext>
            </a:extLst>
          </p:cNvPr>
          <p:cNvSpPr txBox="1"/>
          <p:nvPr/>
        </p:nvSpPr>
        <p:spPr>
          <a:xfrm>
            <a:off x="728944" y="1128962"/>
            <a:ext cx="512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for most serious speeding offenses</a:t>
            </a:r>
            <a:endParaRPr lang="en-US" dirty="0"/>
          </a:p>
        </p:txBody>
      </p:sp>
      <p:sp>
        <p:nvSpPr>
          <p:cNvPr id="3" name="TextBox 2">
            <a:extLst>
              <a:ext uri="{FF2B5EF4-FFF2-40B4-BE49-F238E27FC236}">
                <a16:creationId xmlns:a16="http://schemas.microsoft.com/office/drawing/2014/main" id="{3D2F6B37-74DA-0944-F658-017DAF5BEC05}"/>
              </a:ext>
            </a:extLst>
          </p:cNvPr>
          <p:cNvSpPr txBox="1"/>
          <p:nvPr/>
        </p:nvSpPr>
        <p:spPr>
          <a:xfrm>
            <a:off x="5530393" y="490552"/>
            <a:ext cx="2655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Citation</a:t>
            </a:r>
            <a:endParaRPr lang="en-US"/>
          </a:p>
        </p:txBody>
      </p:sp>
      <p:pic>
        <p:nvPicPr>
          <p:cNvPr id="5" name="Picture 5" descr="A graph of different colored lines&#10;&#10;Description automatically generated">
            <a:extLst>
              <a:ext uri="{FF2B5EF4-FFF2-40B4-BE49-F238E27FC236}">
                <a16:creationId xmlns:a16="http://schemas.microsoft.com/office/drawing/2014/main" id="{A713AB13-496B-E204-73A2-C3F8F0E21CF5}"/>
              </a:ext>
            </a:extLst>
          </p:cNvPr>
          <p:cNvPicPr>
            <a:picLocks noChangeAspect="1"/>
          </p:cNvPicPr>
          <p:nvPr/>
        </p:nvPicPr>
        <p:blipFill>
          <a:blip r:embed="rId3"/>
          <a:stretch>
            <a:fillRect/>
          </a:stretch>
        </p:blipFill>
        <p:spPr>
          <a:xfrm>
            <a:off x="157534" y="1590538"/>
            <a:ext cx="5877612" cy="4998775"/>
          </a:xfrm>
          <a:prstGeom prst="rect">
            <a:avLst/>
          </a:prstGeom>
        </p:spPr>
      </p:pic>
      <p:pic>
        <p:nvPicPr>
          <p:cNvPr id="4" name="Picture 5" descr="A graph with different colored lines&#10;&#10;Description automatically generated">
            <a:extLst>
              <a:ext uri="{FF2B5EF4-FFF2-40B4-BE49-F238E27FC236}">
                <a16:creationId xmlns:a16="http://schemas.microsoft.com/office/drawing/2014/main" id="{E31A6A83-6CC3-5A92-17BD-DA84404E8B73}"/>
              </a:ext>
            </a:extLst>
          </p:cNvPr>
          <p:cNvPicPr>
            <a:picLocks noChangeAspect="1"/>
          </p:cNvPicPr>
          <p:nvPr/>
        </p:nvPicPr>
        <p:blipFill>
          <a:blip r:embed="rId4"/>
          <a:stretch>
            <a:fillRect/>
          </a:stretch>
        </p:blipFill>
        <p:spPr>
          <a:xfrm>
            <a:off x="6082420" y="1502287"/>
            <a:ext cx="5647853" cy="4970019"/>
          </a:xfrm>
          <a:prstGeom prst="rect">
            <a:avLst/>
          </a:prstGeom>
        </p:spPr>
      </p:pic>
      <p:sp>
        <p:nvSpPr>
          <p:cNvPr id="6" name="TextBox 5">
            <a:extLst>
              <a:ext uri="{FF2B5EF4-FFF2-40B4-BE49-F238E27FC236}">
                <a16:creationId xmlns:a16="http://schemas.microsoft.com/office/drawing/2014/main" id="{A4E7519A-D8A2-071E-F2A5-A0BD9FDAEA66}"/>
              </a:ext>
            </a:extLst>
          </p:cNvPr>
          <p:cNvSpPr txBox="1"/>
          <p:nvPr/>
        </p:nvSpPr>
        <p:spPr>
          <a:xfrm>
            <a:off x="7068134" y="1128961"/>
            <a:ext cx="512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for all speeding-only stops</a:t>
            </a:r>
            <a:endParaRPr lang="en-US" dirty="0"/>
          </a:p>
        </p:txBody>
      </p:sp>
    </p:spTree>
    <p:extLst>
      <p:ext uri="{BB962C8B-B14F-4D97-AF65-F5344CB8AC3E}">
        <p14:creationId xmlns:p14="http://schemas.microsoft.com/office/powerpoint/2010/main" val="375623210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138D8-7DC6-F4BD-B4B8-1CD8F2ECDF56}"/>
              </a:ext>
            </a:extLst>
          </p:cNvPr>
          <p:cNvSpPr txBox="1"/>
          <p:nvPr/>
        </p:nvSpPr>
        <p:spPr>
          <a:xfrm>
            <a:off x="275804" y="1134017"/>
            <a:ext cx="512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Model for most serious speeding offenses</a:t>
            </a:r>
            <a:endParaRPr lang="en-US"/>
          </a:p>
        </p:txBody>
      </p:sp>
      <p:sp>
        <p:nvSpPr>
          <p:cNvPr id="3" name="TextBox 2">
            <a:extLst>
              <a:ext uri="{FF2B5EF4-FFF2-40B4-BE49-F238E27FC236}">
                <a16:creationId xmlns:a16="http://schemas.microsoft.com/office/drawing/2014/main" id="{3D2F6B37-74DA-0944-F658-017DAF5BEC05}"/>
              </a:ext>
            </a:extLst>
          </p:cNvPr>
          <p:cNvSpPr txBox="1"/>
          <p:nvPr/>
        </p:nvSpPr>
        <p:spPr>
          <a:xfrm>
            <a:off x="5389146" y="271137"/>
            <a:ext cx="2655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Search</a:t>
            </a:r>
          </a:p>
        </p:txBody>
      </p:sp>
      <p:pic>
        <p:nvPicPr>
          <p:cNvPr id="4" name="Picture 4" descr="A graph of different colored lines&#10;&#10;Description automatically generated">
            <a:extLst>
              <a:ext uri="{FF2B5EF4-FFF2-40B4-BE49-F238E27FC236}">
                <a16:creationId xmlns:a16="http://schemas.microsoft.com/office/drawing/2014/main" id="{821DA73B-0F62-AE3E-A206-2F75730ED8CC}"/>
              </a:ext>
            </a:extLst>
          </p:cNvPr>
          <p:cNvPicPr>
            <a:picLocks noChangeAspect="1"/>
          </p:cNvPicPr>
          <p:nvPr/>
        </p:nvPicPr>
        <p:blipFill>
          <a:blip r:embed="rId3"/>
          <a:stretch>
            <a:fillRect/>
          </a:stretch>
        </p:blipFill>
        <p:spPr>
          <a:xfrm>
            <a:off x="74232" y="1716718"/>
            <a:ext cx="5712643" cy="4893574"/>
          </a:xfrm>
          <a:prstGeom prst="rect">
            <a:avLst/>
          </a:prstGeom>
        </p:spPr>
      </p:pic>
      <p:pic>
        <p:nvPicPr>
          <p:cNvPr id="5" name="Picture 5" descr="A graph of different colored lines&#10;&#10;Description automatically generated">
            <a:extLst>
              <a:ext uri="{FF2B5EF4-FFF2-40B4-BE49-F238E27FC236}">
                <a16:creationId xmlns:a16="http://schemas.microsoft.com/office/drawing/2014/main" id="{05B399AA-C27D-4A07-DC10-3945082F9A3E}"/>
              </a:ext>
            </a:extLst>
          </p:cNvPr>
          <p:cNvPicPr>
            <a:picLocks noChangeAspect="1"/>
          </p:cNvPicPr>
          <p:nvPr/>
        </p:nvPicPr>
        <p:blipFill>
          <a:blip r:embed="rId4"/>
          <a:stretch>
            <a:fillRect/>
          </a:stretch>
        </p:blipFill>
        <p:spPr>
          <a:xfrm>
            <a:off x="5675013" y="1006147"/>
            <a:ext cx="6304228" cy="6150110"/>
          </a:xfrm>
          <a:prstGeom prst="rect">
            <a:avLst/>
          </a:prstGeom>
        </p:spPr>
      </p:pic>
      <p:sp>
        <p:nvSpPr>
          <p:cNvPr id="7" name="TextBox 6">
            <a:extLst>
              <a:ext uri="{FF2B5EF4-FFF2-40B4-BE49-F238E27FC236}">
                <a16:creationId xmlns:a16="http://schemas.microsoft.com/office/drawing/2014/main" id="{9D1EB85F-557D-6B74-F8E2-66A26BFA9893}"/>
              </a:ext>
            </a:extLst>
          </p:cNvPr>
          <p:cNvSpPr txBox="1"/>
          <p:nvPr/>
        </p:nvSpPr>
        <p:spPr>
          <a:xfrm>
            <a:off x="6938432" y="820918"/>
            <a:ext cx="512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Model for all speeding-only stops</a:t>
            </a:r>
            <a:endParaRPr lang="en-US" dirty="0"/>
          </a:p>
        </p:txBody>
      </p:sp>
    </p:spTree>
    <p:extLst>
      <p:ext uri="{BB962C8B-B14F-4D97-AF65-F5344CB8AC3E}">
        <p14:creationId xmlns:p14="http://schemas.microsoft.com/office/powerpoint/2010/main" val="27429551"/>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138D8-7DC6-F4BD-B4B8-1CD8F2ECDF56}"/>
              </a:ext>
            </a:extLst>
          </p:cNvPr>
          <p:cNvSpPr txBox="1"/>
          <p:nvPr/>
        </p:nvSpPr>
        <p:spPr>
          <a:xfrm>
            <a:off x="3535052" y="439918"/>
            <a:ext cx="5121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Model for most serious speeding offenses</a:t>
            </a:r>
            <a:endParaRPr lang="en-US"/>
          </a:p>
        </p:txBody>
      </p:sp>
      <p:sp>
        <p:nvSpPr>
          <p:cNvPr id="3" name="TextBox 2">
            <a:extLst>
              <a:ext uri="{FF2B5EF4-FFF2-40B4-BE49-F238E27FC236}">
                <a16:creationId xmlns:a16="http://schemas.microsoft.com/office/drawing/2014/main" id="{3D2F6B37-74DA-0944-F658-017DAF5BEC05}"/>
              </a:ext>
            </a:extLst>
          </p:cNvPr>
          <p:cNvSpPr txBox="1"/>
          <p:nvPr/>
        </p:nvSpPr>
        <p:spPr>
          <a:xfrm>
            <a:off x="5011918" y="1131216"/>
            <a:ext cx="2655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Contraband</a:t>
            </a:r>
            <a:endParaRPr lang="en-US"/>
          </a:p>
        </p:txBody>
      </p:sp>
      <p:pic>
        <p:nvPicPr>
          <p:cNvPr id="4" name="Picture 4" descr="A graph with different colored lines&#10;&#10;Description automatically generated">
            <a:extLst>
              <a:ext uri="{FF2B5EF4-FFF2-40B4-BE49-F238E27FC236}">
                <a16:creationId xmlns:a16="http://schemas.microsoft.com/office/drawing/2014/main" id="{944E1195-B8B9-C214-477A-76BB48976D47}"/>
              </a:ext>
            </a:extLst>
          </p:cNvPr>
          <p:cNvPicPr>
            <a:picLocks noChangeAspect="1"/>
          </p:cNvPicPr>
          <p:nvPr/>
        </p:nvPicPr>
        <p:blipFill>
          <a:blip r:embed="rId3"/>
          <a:stretch>
            <a:fillRect/>
          </a:stretch>
        </p:blipFill>
        <p:spPr>
          <a:xfrm>
            <a:off x="3051143" y="1647969"/>
            <a:ext cx="5618375" cy="4905381"/>
          </a:xfrm>
          <a:prstGeom prst="rect">
            <a:avLst/>
          </a:prstGeom>
        </p:spPr>
      </p:pic>
    </p:spTree>
    <p:extLst>
      <p:ext uri="{BB962C8B-B14F-4D97-AF65-F5344CB8AC3E}">
        <p14:creationId xmlns:p14="http://schemas.microsoft.com/office/powerpoint/2010/main" val="1215595046"/>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B0DAD8-6CA9-B2B6-F221-23A4CE8723D1}"/>
              </a:ext>
            </a:extLst>
          </p:cNvPr>
          <p:cNvSpPr txBox="1"/>
          <p:nvPr/>
        </p:nvSpPr>
        <p:spPr>
          <a:xfrm>
            <a:off x="4069237" y="2600227"/>
            <a:ext cx="556181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800" b="1">
                <a:solidFill>
                  <a:srgbClr val="C00000"/>
                </a:solidFill>
                <a:cs typeface="Calibri"/>
              </a:rPr>
              <a:t>Demographics</a:t>
            </a:r>
            <a:endParaRPr lang="en-US" sz="4800" b="1">
              <a:solidFill>
                <a:srgbClr val="000000"/>
              </a:solidFill>
              <a:cs typeface="Calibri" panose="020F0502020204030204"/>
            </a:endParaRPr>
          </a:p>
        </p:txBody>
      </p:sp>
    </p:spTree>
    <p:extLst>
      <p:ext uri="{BB962C8B-B14F-4D97-AF65-F5344CB8AC3E}">
        <p14:creationId xmlns:p14="http://schemas.microsoft.com/office/powerpoint/2010/main" val="296756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CABACF-3129-8D06-68EA-084FDA9533B1}"/>
              </a:ext>
            </a:extLst>
          </p:cNvPr>
          <p:cNvSpPr txBox="1"/>
          <p:nvPr/>
        </p:nvSpPr>
        <p:spPr>
          <a:xfrm>
            <a:off x="2513814" y="-62845"/>
            <a:ext cx="7007257"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Descriptive Stats of the </a:t>
            </a:r>
            <a:r>
              <a:rPr lang="en-US" sz="3200" b="1">
                <a:solidFill>
                  <a:srgbClr val="C00000"/>
                </a:solidFill>
                <a:ea typeface="+mn-lt"/>
                <a:cs typeface="+mn-lt"/>
              </a:rPr>
              <a:t>Demographics</a:t>
            </a:r>
            <a:r>
              <a:rPr lang="en-US">
                <a:solidFill>
                  <a:srgbClr val="000000"/>
                </a:solidFill>
                <a:ea typeface="+mn-lt"/>
                <a:cs typeface="+mn-lt"/>
              </a:rPr>
              <a:t> from the Stops Data</a:t>
            </a:r>
            <a:endParaRPr lang="en-US"/>
          </a:p>
          <a:p>
            <a:pPr algn="l"/>
            <a:endParaRPr lang="en-US">
              <a:cs typeface="Calibri"/>
            </a:endParaRPr>
          </a:p>
        </p:txBody>
      </p:sp>
      <p:pic>
        <p:nvPicPr>
          <p:cNvPr id="3" name="Picture 3" descr="A graph of traffic stop gender composition&#10;&#10;Description automatically generated">
            <a:extLst>
              <a:ext uri="{FF2B5EF4-FFF2-40B4-BE49-F238E27FC236}">
                <a16:creationId xmlns:a16="http://schemas.microsoft.com/office/drawing/2014/main" id="{F545216E-AD17-677A-5AC3-4CB38C27B5ED}"/>
              </a:ext>
            </a:extLst>
          </p:cNvPr>
          <p:cNvPicPr>
            <a:picLocks noChangeAspect="1"/>
          </p:cNvPicPr>
          <p:nvPr/>
        </p:nvPicPr>
        <p:blipFill>
          <a:blip r:embed="rId2"/>
          <a:stretch>
            <a:fillRect/>
          </a:stretch>
        </p:blipFill>
        <p:spPr>
          <a:xfrm>
            <a:off x="50276" y="2344700"/>
            <a:ext cx="5964024" cy="4462456"/>
          </a:xfrm>
          <a:prstGeom prst="rect">
            <a:avLst/>
          </a:prstGeom>
        </p:spPr>
      </p:pic>
      <p:pic>
        <p:nvPicPr>
          <p:cNvPr id="4" name="Picture 4" descr="A graph of traffic stop race composition&#10;&#10;Description automatically generated">
            <a:extLst>
              <a:ext uri="{FF2B5EF4-FFF2-40B4-BE49-F238E27FC236}">
                <a16:creationId xmlns:a16="http://schemas.microsoft.com/office/drawing/2014/main" id="{E6E06943-2F30-760F-4003-CD8B4F3E6C91}"/>
              </a:ext>
            </a:extLst>
          </p:cNvPr>
          <p:cNvPicPr>
            <a:picLocks noChangeAspect="1"/>
          </p:cNvPicPr>
          <p:nvPr/>
        </p:nvPicPr>
        <p:blipFill>
          <a:blip r:embed="rId3"/>
          <a:stretch>
            <a:fillRect/>
          </a:stretch>
        </p:blipFill>
        <p:spPr>
          <a:xfrm>
            <a:off x="5902751" y="2295861"/>
            <a:ext cx="6050436" cy="4677968"/>
          </a:xfrm>
          <a:prstGeom prst="rect">
            <a:avLst/>
          </a:prstGeom>
        </p:spPr>
      </p:pic>
      <p:sp>
        <p:nvSpPr>
          <p:cNvPr id="5" name="TextBox 4">
            <a:extLst>
              <a:ext uri="{FF2B5EF4-FFF2-40B4-BE49-F238E27FC236}">
                <a16:creationId xmlns:a16="http://schemas.microsoft.com/office/drawing/2014/main" id="{9682FF4E-17F3-5DB4-DEA1-B63B70F304DD}"/>
              </a:ext>
            </a:extLst>
          </p:cNvPr>
          <p:cNvSpPr txBox="1"/>
          <p:nvPr/>
        </p:nvSpPr>
        <p:spPr>
          <a:xfrm>
            <a:off x="157113" y="455630"/>
            <a:ext cx="1165781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Source 1: Percent of male drivers of all licensed drivers(2019): 49.5%; female: 50.50%; </a:t>
            </a:r>
            <a:endParaRPr lang="en-US"/>
          </a:p>
          <a:p>
            <a:r>
              <a:rPr lang="en-US">
                <a:cs typeface="Calibri"/>
              </a:rPr>
              <a:t>Source 2: In 2020 license issued applications: no "</a:t>
            </a:r>
            <a:r>
              <a:rPr lang="en-US" err="1">
                <a:cs typeface="Calibri"/>
              </a:rPr>
              <a:t>hispanic</a:t>
            </a:r>
            <a:r>
              <a:rPr lang="en-US">
                <a:cs typeface="Calibri"/>
              </a:rPr>
              <a:t>", white 77.6%, black 12.3%, </a:t>
            </a:r>
            <a:r>
              <a:rPr lang="en-US" err="1">
                <a:cs typeface="Calibri"/>
              </a:rPr>
              <a:t>asian</a:t>
            </a:r>
            <a:r>
              <a:rPr lang="en-US">
                <a:cs typeface="Calibri"/>
              </a:rPr>
              <a:t> 2.9%; female 31%, male 69%</a:t>
            </a:r>
            <a:endParaRPr lang="en-US"/>
          </a:p>
          <a:p>
            <a:r>
              <a:rPr lang="en-US">
                <a:cs typeface="Calibri"/>
              </a:rPr>
              <a:t>Source: </a:t>
            </a:r>
            <a:r>
              <a:rPr lang="en-US">
                <a:ea typeface="+mn-lt"/>
                <a:cs typeface="+mn-lt"/>
                <a:hlinkClick r:id="rId4"/>
              </a:rPr>
              <a:t>https://www.fhwa.dot.gov/policyinformation/statistics/2019/pdf/dl1c.pdf</a:t>
            </a:r>
            <a:endParaRPr lang="en-US">
              <a:ea typeface="+mn-lt"/>
              <a:cs typeface="+mn-lt"/>
            </a:endParaRPr>
          </a:p>
          <a:p>
            <a:r>
              <a:rPr lang="en-US">
                <a:ea typeface="+mn-lt"/>
                <a:cs typeface="+mn-lt"/>
                <a:hlinkClick r:id="rId5"/>
              </a:rPr>
              <a:t>https://www.dps.texas.gov/sites/default/files/documents/rsd/ltc/reports/2020calendar/byrace_sex/1licenseapplicationsissued.pdf</a:t>
            </a:r>
            <a:endParaRPr lang="en-US"/>
          </a:p>
          <a:p>
            <a:r>
              <a:rPr lang="en-US">
                <a:ea typeface="+mn-lt"/>
                <a:cs typeface="+mn-lt"/>
                <a:hlinkClick r:id="rId6"/>
              </a:rPr>
              <a:t>https://www.dps.texas.gov/sites/default/files/documents/rsd/ltc/reports/2019fiscal/byrace_gender/2licenseapplicationsdenied.pdf</a:t>
            </a:r>
            <a:endParaRPr lang="en-US">
              <a:cs typeface="Calibri" panose="020F0502020204030204"/>
            </a:endParaRPr>
          </a:p>
          <a:p>
            <a:endParaRPr lang="en-US">
              <a:cs typeface="Calibri" panose="020F0502020204030204"/>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015399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B4A987-F707-B9E7-2906-ADABDD704501}"/>
              </a:ext>
            </a:extLst>
          </p:cNvPr>
          <p:cNvSpPr txBox="1"/>
          <p:nvPr/>
        </p:nvSpPr>
        <p:spPr>
          <a:xfrm>
            <a:off x="94269" y="3047999"/>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ea typeface="Helvetica Neue"/>
                <a:cs typeface="Helvetica Neue"/>
              </a:rPr>
              <a:t>Separate Model for metropolitan, micropolitan, and non-core</a:t>
            </a:r>
            <a:endParaRPr lang="en-US" sz="3200" b="1">
              <a:solidFill>
                <a:srgbClr val="000000"/>
              </a:solidFill>
              <a:cs typeface="Calibri" panose="020F0502020204030204"/>
            </a:endParaRPr>
          </a:p>
        </p:txBody>
      </p:sp>
    </p:spTree>
    <p:extLst>
      <p:ext uri="{BB962C8B-B14F-4D97-AF65-F5344CB8AC3E}">
        <p14:creationId xmlns:p14="http://schemas.microsoft.com/office/powerpoint/2010/main" val="1422590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B1DA2-AF02-545F-6D9B-568934C9C005}"/>
              </a:ext>
            </a:extLst>
          </p:cNvPr>
          <p:cNvSpPr txBox="1"/>
          <p:nvPr/>
        </p:nvSpPr>
        <p:spPr>
          <a:xfrm>
            <a:off x="439918" y="392783"/>
            <a:ext cx="11657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(speeding-only) Separate Logistic Regression Models and Odds Ratio Plots for Metropolitan, Micropolitan, and Non-core</a:t>
            </a:r>
            <a:endParaRPr lang="en-US"/>
          </a:p>
          <a:p>
            <a:pPr algn="l"/>
            <a:endParaRPr lang="en-US">
              <a:cs typeface="Calibri"/>
            </a:endParaRPr>
          </a:p>
        </p:txBody>
      </p:sp>
      <p:sp>
        <p:nvSpPr>
          <p:cNvPr id="3" name="TextBox 2">
            <a:extLst>
              <a:ext uri="{FF2B5EF4-FFF2-40B4-BE49-F238E27FC236}">
                <a16:creationId xmlns:a16="http://schemas.microsoft.com/office/drawing/2014/main" id="{A92AC500-3AD5-14C8-9838-310ACC0C5F77}"/>
              </a:ext>
            </a:extLst>
          </p:cNvPr>
          <p:cNvSpPr txBox="1"/>
          <p:nvPr/>
        </p:nvSpPr>
        <p:spPr>
          <a:xfrm>
            <a:off x="5326144" y="856267"/>
            <a:ext cx="270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citation</a:t>
            </a:r>
            <a:endParaRPr lang="en-US"/>
          </a:p>
        </p:txBody>
      </p:sp>
      <p:sp>
        <p:nvSpPr>
          <p:cNvPr id="4" name="TextBox 3">
            <a:extLst>
              <a:ext uri="{FF2B5EF4-FFF2-40B4-BE49-F238E27FC236}">
                <a16:creationId xmlns:a16="http://schemas.microsoft.com/office/drawing/2014/main" id="{A3A53634-0E20-70FB-2A3D-CA8A7ABAC4DD}"/>
              </a:ext>
            </a:extLst>
          </p:cNvPr>
          <p:cNvSpPr txBox="1"/>
          <p:nvPr/>
        </p:nvSpPr>
        <p:spPr>
          <a:xfrm>
            <a:off x="534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Metropolitan</a:t>
            </a:r>
            <a:endParaRPr lang="en-US"/>
          </a:p>
        </p:txBody>
      </p:sp>
      <p:sp>
        <p:nvSpPr>
          <p:cNvPr id="5" name="TextBox 4">
            <a:extLst>
              <a:ext uri="{FF2B5EF4-FFF2-40B4-BE49-F238E27FC236}">
                <a16:creationId xmlns:a16="http://schemas.microsoft.com/office/drawing/2014/main" id="{EE7A791B-3ACE-378D-E7F5-E6BCFD6357C8}"/>
              </a:ext>
            </a:extLst>
          </p:cNvPr>
          <p:cNvSpPr txBox="1"/>
          <p:nvPr/>
        </p:nvSpPr>
        <p:spPr>
          <a:xfrm>
            <a:off x="5106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Micropolitan</a:t>
            </a:r>
            <a:endParaRPr lang="en-US"/>
          </a:p>
        </p:txBody>
      </p:sp>
      <p:sp>
        <p:nvSpPr>
          <p:cNvPr id="6" name="TextBox 5">
            <a:extLst>
              <a:ext uri="{FF2B5EF4-FFF2-40B4-BE49-F238E27FC236}">
                <a16:creationId xmlns:a16="http://schemas.microsoft.com/office/drawing/2014/main" id="{C591F074-1F4F-64F8-5F7F-F83FCA8C96C7}"/>
              </a:ext>
            </a:extLst>
          </p:cNvPr>
          <p:cNvSpPr txBox="1"/>
          <p:nvPr/>
        </p:nvSpPr>
        <p:spPr>
          <a:xfrm>
            <a:off x="9144000"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Noncore</a:t>
            </a:r>
            <a:endParaRPr lang="en-US"/>
          </a:p>
        </p:txBody>
      </p:sp>
      <p:pic>
        <p:nvPicPr>
          <p:cNvPr id="7" name="Picture 7" descr="A graph of different colored lines&#10;&#10;Description automatically generated">
            <a:extLst>
              <a:ext uri="{FF2B5EF4-FFF2-40B4-BE49-F238E27FC236}">
                <a16:creationId xmlns:a16="http://schemas.microsoft.com/office/drawing/2014/main" id="{35A91E7B-39EB-F5B4-B1DA-5282972CA40C}"/>
              </a:ext>
            </a:extLst>
          </p:cNvPr>
          <p:cNvPicPr>
            <a:picLocks noChangeAspect="1"/>
          </p:cNvPicPr>
          <p:nvPr/>
        </p:nvPicPr>
        <p:blipFill>
          <a:blip r:embed="rId3"/>
          <a:stretch>
            <a:fillRect/>
          </a:stretch>
        </p:blipFill>
        <p:spPr>
          <a:xfrm>
            <a:off x="3143" y="2346590"/>
            <a:ext cx="4023673" cy="3445293"/>
          </a:xfrm>
          <a:prstGeom prst="rect">
            <a:avLst/>
          </a:prstGeom>
        </p:spPr>
      </p:pic>
      <p:pic>
        <p:nvPicPr>
          <p:cNvPr id="10" name="Picture 10" descr="A graph of different colored lines&#10;&#10;Description automatically generated">
            <a:extLst>
              <a:ext uri="{FF2B5EF4-FFF2-40B4-BE49-F238E27FC236}">
                <a16:creationId xmlns:a16="http://schemas.microsoft.com/office/drawing/2014/main" id="{CFA0F3D5-7CA1-0AE7-53A8-DB0E6A483931}"/>
              </a:ext>
            </a:extLst>
          </p:cNvPr>
          <p:cNvPicPr>
            <a:picLocks noChangeAspect="1"/>
          </p:cNvPicPr>
          <p:nvPr/>
        </p:nvPicPr>
        <p:blipFill>
          <a:blip r:embed="rId4"/>
          <a:stretch>
            <a:fillRect/>
          </a:stretch>
        </p:blipFill>
        <p:spPr>
          <a:xfrm>
            <a:off x="4033101" y="2343997"/>
            <a:ext cx="4094375" cy="3434768"/>
          </a:xfrm>
          <a:prstGeom prst="rect">
            <a:avLst/>
          </a:prstGeom>
        </p:spPr>
      </p:pic>
      <p:pic>
        <p:nvPicPr>
          <p:cNvPr id="11" name="Picture 11" descr="A graph of different colored lines&#10;&#10;Description automatically generated">
            <a:extLst>
              <a:ext uri="{FF2B5EF4-FFF2-40B4-BE49-F238E27FC236}">
                <a16:creationId xmlns:a16="http://schemas.microsoft.com/office/drawing/2014/main" id="{E29F1D18-DC20-F8C2-F338-FC3E8752606F}"/>
              </a:ext>
            </a:extLst>
          </p:cNvPr>
          <p:cNvPicPr>
            <a:picLocks noChangeAspect="1"/>
          </p:cNvPicPr>
          <p:nvPr/>
        </p:nvPicPr>
        <p:blipFill>
          <a:blip r:embed="rId5"/>
          <a:stretch>
            <a:fillRect/>
          </a:stretch>
        </p:blipFill>
        <p:spPr>
          <a:xfrm>
            <a:off x="8133761" y="2347560"/>
            <a:ext cx="3960828" cy="3341229"/>
          </a:xfrm>
          <a:prstGeom prst="rect">
            <a:avLst/>
          </a:prstGeom>
        </p:spPr>
      </p:pic>
    </p:spTree>
    <p:extLst>
      <p:ext uri="{BB962C8B-B14F-4D97-AF65-F5344CB8AC3E}">
        <p14:creationId xmlns:p14="http://schemas.microsoft.com/office/powerpoint/2010/main" val="369430446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33191F-A1B0-795A-0223-63D0A9193FEB}"/>
              </a:ext>
            </a:extLst>
          </p:cNvPr>
          <p:cNvSpPr txBox="1"/>
          <p:nvPr/>
        </p:nvSpPr>
        <p:spPr>
          <a:xfrm>
            <a:off x="2702350" y="345649"/>
            <a:ext cx="58603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Same plots as the slide before. Add to paper(same y axis)</a:t>
            </a:r>
            <a:endParaRPr lang="en-US"/>
          </a:p>
        </p:txBody>
      </p:sp>
      <p:sp>
        <p:nvSpPr>
          <p:cNvPr id="18" name="TextBox 17">
            <a:extLst>
              <a:ext uri="{FF2B5EF4-FFF2-40B4-BE49-F238E27FC236}">
                <a16:creationId xmlns:a16="http://schemas.microsoft.com/office/drawing/2014/main" id="{CE84AD98-031E-0686-9C9A-4316049AB88B}"/>
              </a:ext>
            </a:extLst>
          </p:cNvPr>
          <p:cNvSpPr txBox="1"/>
          <p:nvPr/>
        </p:nvSpPr>
        <p:spPr>
          <a:xfrm>
            <a:off x="1445442" y="167325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Metropolitan</a:t>
            </a:r>
            <a:endParaRPr lang="en-US"/>
          </a:p>
        </p:txBody>
      </p:sp>
      <p:sp>
        <p:nvSpPr>
          <p:cNvPr id="20" name="TextBox 19">
            <a:extLst>
              <a:ext uri="{FF2B5EF4-FFF2-40B4-BE49-F238E27FC236}">
                <a16:creationId xmlns:a16="http://schemas.microsoft.com/office/drawing/2014/main" id="{39AEF1D7-EC20-E510-0E83-52C6BC1860A7}"/>
              </a:ext>
            </a:extLst>
          </p:cNvPr>
          <p:cNvSpPr txBox="1"/>
          <p:nvPr/>
        </p:nvSpPr>
        <p:spPr>
          <a:xfrm>
            <a:off x="5200453" y="167325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Micropolitan</a:t>
            </a:r>
            <a:endParaRPr lang="en-US"/>
          </a:p>
        </p:txBody>
      </p:sp>
      <p:sp>
        <p:nvSpPr>
          <p:cNvPr id="21" name="TextBox 20">
            <a:extLst>
              <a:ext uri="{FF2B5EF4-FFF2-40B4-BE49-F238E27FC236}">
                <a16:creationId xmlns:a16="http://schemas.microsoft.com/office/drawing/2014/main" id="{8D7A79C7-A3CE-08DE-42DC-2ED58FD845E3}"/>
              </a:ext>
            </a:extLst>
          </p:cNvPr>
          <p:cNvSpPr txBox="1"/>
          <p:nvPr/>
        </p:nvSpPr>
        <p:spPr>
          <a:xfrm>
            <a:off x="9253978" y="167325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Noncore</a:t>
            </a:r>
          </a:p>
        </p:txBody>
      </p:sp>
      <p:pic>
        <p:nvPicPr>
          <p:cNvPr id="22" name="Picture 22" descr="A graph of different colored lines&#10;&#10;Description automatically generated">
            <a:extLst>
              <a:ext uri="{FF2B5EF4-FFF2-40B4-BE49-F238E27FC236}">
                <a16:creationId xmlns:a16="http://schemas.microsoft.com/office/drawing/2014/main" id="{6411CA9A-9F31-83DC-FCBC-81D913C8B811}"/>
              </a:ext>
            </a:extLst>
          </p:cNvPr>
          <p:cNvPicPr>
            <a:picLocks noChangeAspect="1"/>
          </p:cNvPicPr>
          <p:nvPr/>
        </p:nvPicPr>
        <p:blipFill>
          <a:blip r:embed="rId2"/>
          <a:stretch>
            <a:fillRect/>
          </a:stretch>
        </p:blipFill>
        <p:spPr>
          <a:xfrm>
            <a:off x="105267" y="2040965"/>
            <a:ext cx="4031529" cy="3475224"/>
          </a:xfrm>
          <a:prstGeom prst="rect">
            <a:avLst/>
          </a:prstGeom>
        </p:spPr>
      </p:pic>
      <p:pic>
        <p:nvPicPr>
          <p:cNvPr id="23" name="Picture 23" descr="A graph of different colored lines&#10;&#10;Description automatically generated">
            <a:extLst>
              <a:ext uri="{FF2B5EF4-FFF2-40B4-BE49-F238E27FC236}">
                <a16:creationId xmlns:a16="http://schemas.microsoft.com/office/drawing/2014/main" id="{AE008B57-AAF1-A52F-FB19-096102505053}"/>
              </a:ext>
            </a:extLst>
          </p:cNvPr>
          <p:cNvPicPr>
            <a:picLocks noChangeAspect="1"/>
          </p:cNvPicPr>
          <p:nvPr/>
        </p:nvPicPr>
        <p:blipFill>
          <a:blip r:embed="rId3"/>
          <a:stretch>
            <a:fillRect/>
          </a:stretch>
        </p:blipFill>
        <p:spPr>
          <a:xfrm>
            <a:off x="4033101" y="2033109"/>
            <a:ext cx="4039386" cy="3483080"/>
          </a:xfrm>
          <a:prstGeom prst="rect">
            <a:avLst/>
          </a:prstGeom>
        </p:spPr>
      </p:pic>
      <p:pic>
        <p:nvPicPr>
          <p:cNvPr id="24" name="Picture 24" descr="A graph of different colored lines&#10;&#10;Description automatically generated">
            <a:extLst>
              <a:ext uri="{FF2B5EF4-FFF2-40B4-BE49-F238E27FC236}">
                <a16:creationId xmlns:a16="http://schemas.microsoft.com/office/drawing/2014/main" id="{57EACE00-21D9-3DAF-46DD-7DF6F52A5414}"/>
              </a:ext>
            </a:extLst>
          </p:cNvPr>
          <p:cNvPicPr>
            <a:picLocks noChangeAspect="1"/>
          </p:cNvPicPr>
          <p:nvPr/>
        </p:nvPicPr>
        <p:blipFill>
          <a:blip r:embed="rId4"/>
          <a:stretch>
            <a:fillRect/>
          </a:stretch>
        </p:blipFill>
        <p:spPr>
          <a:xfrm>
            <a:off x="8000214" y="2040966"/>
            <a:ext cx="4015818" cy="3490935"/>
          </a:xfrm>
          <a:prstGeom prst="rect">
            <a:avLst/>
          </a:prstGeom>
        </p:spPr>
      </p:pic>
      <p:sp>
        <p:nvSpPr>
          <p:cNvPr id="25" name="TextBox 24">
            <a:extLst>
              <a:ext uri="{FF2B5EF4-FFF2-40B4-BE49-F238E27FC236}">
                <a16:creationId xmlns:a16="http://schemas.microsoft.com/office/drawing/2014/main" id="{D5B438B1-D7CE-B117-14BF-E00BAD86F1AB}"/>
              </a:ext>
            </a:extLst>
          </p:cNvPr>
          <p:cNvSpPr txBox="1"/>
          <p:nvPr/>
        </p:nvSpPr>
        <p:spPr>
          <a:xfrm>
            <a:off x="2003195" y="5459691"/>
            <a:ext cx="691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(a)</a:t>
            </a:r>
            <a:endParaRPr lang="en-US"/>
          </a:p>
        </p:txBody>
      </p:sp>
      <p:sp>
        <p:nvSpPr>
          <p:cNvPr id="26" name="TextBox 25">
            <a:extLst>
              <a:ext uri="{FF2B5EF4-FFF2-40B4-BE49-F238E27FC236}">
                <a16:creationId xmlns:a16="http://schemas.microsoft.com/office/drawing/2014/main" id="{542FA5EE-5445-F893-FCF2-FA289A040C32}"/>
              </a:ext>
            </a:extLst>
          </p:cNvPr>
          <p:cNvSpPr txBox="1"/>
          <p:nvPr/>
        </p:nvSpPr>
        <p:spPr>
          <a:xfrm>
            <a:off x="5946742" y="5459691"/>
            <a:ext cx="691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(b)</a:t>
            </a:r>
            <a:endParaRPr lang="en-US"/>
          </a:p>
        </p:txBody>
      </p:sp>
      <p:sp>
        <p:nvSpPr>
          <p:cNvPr id="27" name="TextBox 26">
            <a:extLst>
              <a:ext uri="{FF2B5EF4-FFF2-40B4-BE49-F238E27FC236}">
                <a16:creationId xmlns:a16="http://schemas.microsoft.com/office/drawing/2014/main" id="{0F99B6C0-9274-CBE6-8E8F-9038BEFF202D}"/>
              </a:ext>
            </a:extLst>
          </p:cNvPr>
          <p:cNvSpPr txBox="1"/>
          <p:nvPr/>
        </p:nvSpPr>
        <p:spPr>
          <a:xfrm>
            <a:off x="9898144" y="5459691"/>
            <a:ext cx="691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a:t>
            </a:r>
            <a:endParaRPr lang="en-US"/>
          </a:p>
        </p:txBody>
      </p:sp>
    </p:spTree>
    <p:extLst>
      <p:ext uri="{BB962C8B-B14F-4D97-AF65-F5344CB8AC3E}">
        <p14:creationId xmlns:p14="http://schemas.microsoft.com/office/powerpoint/2010/main" val="2010256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A75A68-90B0-B49B-C9E7-8DD6C1DC8733}"/>
              </a:ext>
            </a:extLst>
          </p:cNvPr>
          <p:cNvSpPr txBox="1"/>
          <p:nvPr/>
        </p:nvSpPr>
        <p:spPr>
          <a:xfrm>
            <a:off x="0" y="2859463"/>
            <a:ext cx="121919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rgbClr val="C00000"/>
                </a:solidFill>
                <a:latin typeface="Helvetica Neue"/>
              </a:rPr>
              <a:t>border counties and non-border counties</a:t>
            </a:r>
            <a:endParaRPr lang="en-US" sz="4000" b="1">
              <a:solidFill>
                <a:srgbClr val="C00000"/>
              </a:solidFill>
              <a:cs typeface="Calibri" panose="020F0502020204030204"/>
            </a:endParaRPr>
          </a:p>
        </p:txBody>
      </p:sp>
    </p:spTree>
    <p:extLst>
      <p:ext uri="{BB962C8B-B14F-4D97-AF65-F5344CB8AC3E}">
        <p14:creationId xmlns:p14="http://schemas.microsoft.com/office/powerpoint/2010/main" val="2403659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B1DA2-AF02-545F-6D9B-568934C9C005}"/>
              </a:ext>
            </a:extLst>
          </p:cNvPr>
          <p:cNvSpPr txBox="1"/>
          <p:nvPr/>
        </p:nvSpPr>
        <p:spPr>
          <a:xfrm>
            <a:off x="439918" y="392783"/>
            <a:ext cx="11657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(speeding-only) Separate Logistic Regression Models and Odds Ratio Plots for Metropolitan, Micropolitan, and Non-core</a:t>
            </a:r>
            <a:endParaRPr lang="en-US"/>
          </a:p>
          <a:p>
            <a:pPr algn="l"/>
            <a:endParaRPr lang="en-US">
              <a:cs typeface="Calibri"/>
            </a:endParaRPr>
          </a:p>
        </p:txBody>
      </p:sp>
      <p:sp>
        <p:nvSpPr>
          <p:cNvPr id="3" name="TextBox 2">
            <a:extLst>
              <a:ext uri="{FF2B5EF4-FFF2-40B4-BE49-F238E27FC236}">
                <a16:creationId xmlns:a16="http://schemas.microsoft.com/office/drawing/2014/main" id="{A92AC500-3AD5-14C8-9838-310ACC0C5F77}"/>
              </a:ext>
            </a:extLst>
          </p:cNvPr>
          <p:cNvSpPr txBox="1"/>
          <p:nvPr/>
        </p:nvSpPr>
        <p:spPr>
          <a:xfrm>
            <a:off x="5326144" y="856267"/>
            <a:ext cx="270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Search</a:t>
            </a:r>
            <a:endParaRPr lang="en-US"/>
          </a:p>
        </p:txBody>
      </p:sp>
      <p:sp>
        <p:nvSpPr>
          <p:cNvPr id="4" name="TextBox 3">
            <a:extLst>
              <a:ext uri="{FF2B5EF4-FFF2-40B4-BE49-F238E27FC236}">
                <a16:creationId xmlns:a16="http://schemas.microsoft.com/office/drawing/2014/main" id="{A3A53634-0E20-70FB-2A3D-CA8A7ABAC4DD}"/>
              </a:ext>
            </a:extLst>
          </p:cNvPr>
          <p:cNvSpPr txBox="1"/>
          <p:nvPr/>
        </p:nvSpPr>
        <p:spPr>
          <a:xfrm>
            <a:off x="534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Metropolitan</a:t>
            </a:r>
            <a:endParaRPr lang="en-US"/>
          </a:p>
        </p:txBody>
      </p:sp>
      <p:sp>
        <p:nvSpPr>
          <p:cNvPr id="5" name="TextBox 4">
            <a:extLst>
              <a:ext uri="{FF2B5EF4-FFF2-40B4-BE49-F238E27FC236}">
                <a16:creationId xmlns:a16="http://schemas.microsoft.com/office/drawing/2014/main" id="{EE7A791B-3ACE-378D-E7F5-E6BCFD6357C8}"/>
              </a:ext>
            </a:extLst>
          </p:cNvPr>
          <p:cNvSpPr txBox="1"/>
          <p:nvPr/>
        </p:nvSpPr>
        <p:spPr>
          <a:xfrm>
            <a:off x="5106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Micropolitan</a:t>
            </a:r>
            <a:endParaRPr lang="en-US"/>
          </a:p>
        </p:txBody>
      </p:sp>
      <p:sp>
        <p:nvSpPr>
          <p:cNvPr id="6" name="TextBox 5">
            <a:extLst>
              <a:ext uri="{FF2B5EF4-FFF2-40B4-BE49-F238E27FC236}">
                <a16:creationId xmlns:a16="http://schemas.microsoft.com/office/drawing/2014/main" id="{C591F074-1F4F-64F8-5F7F-F83FCA8C96C7}"/>
              </a:ext>
            </a:extLst>
          </p:cNvPr>
          <p:cNvSpPr txBox="1"/>
          <p:nvPr/>
        </p:nvSpPr>
        <p:spPr>
          <a:xfrm>
            <a:off x="9144000"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Noncore</a:t>
            </a:r>
            <a:endParaRPr lang="en-US"/>
          </a:p>
        </p:txBody>
      </p:sp>
      <p:pic>
        <p:nvPicPr>
          <p:cNvPr id="7" name="Picture 7" descr="A graph of different colored lines&#10;&#10;Description automatically generated">
            <a:extLst>
              <a:ext uri="{FF2B5EF4-FFF2-40B4-BE49-F238E27FC236}">
                <a16:creationId xmlns:a16="http://schemas.microsoft.com/office/drawing/2014/main" id="{657A102B-514B-567B-1BE6-3BAD814FD0C0}"/>
              </a:ext>
            </a:extLst>
          </p:cNvPr>
          <p:cNvPicPr>
            <a:picLocks noChangeAspect="1"/>
          </p:cNvPicPr>
          <p:nvPr/>
        </p:nvPicPr>
        <p:blipFill>
          <a:blip r:embed="rId3"/>
          <a:stretch>
            <a:fillRect/>
          </a:stretch>
        </p:blipFill>
        <p:spPr>
          <a:xfrm>
            <a:off x="3142" y="2221869"/>
            <a:ext cx="4141508" cy="3521909"/>
          </a:xfrm>
          <a:prstGeom prst="rect">
            <a:avLst/>
          </a:prstGeom>
        </p:spPr>
      </p:pic>
      <p:pic>
        <p:nvPicPr>
          <p:cNvPr id="8" name="Picture 8" descr="A graph of different colored lines&#10;&#10;Description automatically generated">
            <a:extLst>
              <a:ext uri="{FF2B5EF4-FFF2-40B4-BE49-F238E27FC236}">
                <a16:creationId xmlns:a16="http://schemas.microsoft.com/office/drawing/2014/main" id="{9F42D15E-ABFA-5D4A-9E6C-F612088168DE}"/>
              </a:ext>
            </a:extLst>
          </p:cNvPr>
          <p:cNvPicPr>
            <a:picLocks noChangeAspect="1"/>
          </p:cNvPicPr>
          <p:nvPr/>
        </p:nvPicPr>
        <p:blipFill>
          <a:blip r:embed="rId4"/>
          <a:stretch>
            <a:fillRect/>
          </a:stretch>
        </p:blipFill>
        <p:spPr>
          <a:xfrm>
            <a:off x="4080235" y="2229725"/>
            <a:ext cx="4141508" cy="3514053"/>
          </a:xfrm>
          <a:prstGeom prst="rect">
            <a:avLst/>
          </a:prstGeom>
        </p:spPr>
      </p:pic>
      <p:pic>
        <p:nvPicPr>
          <p:cNvPr id="9" name="Picture 9" descr="A graph of different colored lines&#10;&#10;Description automatically generated">
            <a:extLst>
              <a:ext uri="{FF2B5EF4-FFF2-40B4-BE49-F238E27FC236}">
                <a16:creationId xmlns:a16="http://schemas.microsoft.com/office/drawing/2014/main" id="{B893FBC1-202C-C98B-820E-8554CF9DC684}"/>
              </a:ext>
            </a:extLst>
          </p:cNvPr>
          <p:cNvPicPr>
            <a:picLocks noChangeAspect="1"/>
          </p:cNvPicPr>
          <p:nvPr/>
        </p:nvPicPr>
        <p:blipFill>
          <a:blip r:embed="rId5"/>
          <a:stretch>
            <a:fillRect/>
          </a:stretch>
        </p:blipFill>
        <p:spPr>
          <a:xfrm>
            <a:off x="8118049" y="2225781"/>
            <a:ext cx="3976540" cy="3506232"/>
          </a:xfrm>
          <a:prstGeom prst="rect">
            <a:avLst/>
          </a:prstGeom>
        </p:spPr>
      </p:pic>
    </p:spTree>
    <p:extLst>
      <p:ext uri="{BB962C8B-B14F-4D97-AF65-F5344CB8AC3E}">
        <p14:creationId xmlns:p14="http://schemas.microsoft.com/office/powerpoint/2010/main" val="15833600"/>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B1DA2-AF02-545F-6D9B-568934C9C005}"/>
              </a:ext>
            </a:extLst>
          </p:cNvPr>
          <p:cNvSpPr txBox="1"/>
          <p:nvPr/>
        </p:nvSpPr>
        <p:spPr>
          <a:xfrm>
            <a:off x="439918" y="392783"/>
            <a:ext cx="116578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(speeding-only) Separate Logistic Regression Models and Odds Ratio Plots for Metropolitan, Micropolitan, and Non-core</a:t>
            </a:r>
            <a:endParaRPr lang="en-US"/>
          </a:p>
          <a:p>
            <a:pPr algn="l"/>
            <a:endParaRPr lang="en-US">
              <a:cs typeface="Calibri"/>
            </a:endParaRPr>
          </a:p>
        </p:txBody>
      </p:sp>
      <p:sp>
        <p:nvSpPr>
          <p:cNvPr id="3" name="TextBox 2">
            <a:extLst>
              <a:ext uri="{FF2B5EF4-FFF2-40B4-BE49-F238E27FC236}">
                <a16:creationId xmlns:a16="http://schemas.microsoft.com/office/drawing/2014/main" id="{A92AC500-3AD5-14C8-9838-310ACC0C5F77}"/>
              </a:ext>
            </a:extLst>
          </p:cNvPr>
          <p:cNvSpPr txBox="1"/>
          <p:nvPr/>
        </p:nvSpPr>
        <p:spPr>
          <a:xfrm>
            <a:off x="5326144" y="856267"/>
            <a:ext cx="27023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Contraband</a:t>
            </a:r>
          </a:p>
        </p:txBody>
      </p:sp>
      <p:sp>
        <p:nvSpPr>
          <p:cNvPr id="4" name="TextBox 3">
            <a:extLst>
              <a:ext uri="{FF2B5EF4-FFF2-40B4-BE49-F238E27FC236}">
                <a16:creationId xmlns:a16="http://schemas.microsoft.com/office/drawing/2014/main" id="{A3A53634-0E20-70FB-2A3D-CA8A7ABAC4DD}"/>
              </a:ext>
            </a:extLst>
          </p:cNvPr>
          <p:cNvSpPr txBox="1"/>
          <p:nvPr/>
        </p:nvSpPr>
        <p:spPr>
          <a:xfrm>
            <a:off x="534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Metropolitan</a:t>
            </a:r>
            <a:endParaRPr lang="en-US"/>
          </a:p>
        </p:txBody>
      </p:sp>
      <p:sp>
        <p:nvSpPr>
          <p:cNvPr id="5" name="TextBox 4">
            <a:extLst>
              <a:ext uri="{FF2B5EF4-FFF2-40B4-BE49-F238E27FC236}">
                <a16:creationId xmlns:a16="http://schemas.microsoft.com/office/drawing/2014/main" id="{EE7A791B-3ACE-378D-E7F5-E6BCFD6357C8}"/>
              </a:ext>
            </a:extLst>
          </p:cNvPr>
          <p:cNvSpPr txBox="1"/>
          <p:nvPr/>
        </p:nvSpPr>
        <p:spPr>
          <a:xfrm>
            <a:off x="5106185"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Micropolitan</a:t>
            </a:r>
            <a:endParaRPr lang="en-US"/>
          </a:p>
        </p:txBody>
      </p:sp>
      <p:sp>
        <p:nvSpPr>
          <p:cNvPr id="6" name="TextBox 5">
            <a:extLst>
              <a:ext uri="{FF2B5EF4-FFF2-40B4-BE49-F238E27FC236}">
                <a16:creationId xmlns:a16="http://schemas.microsoft.com/office/drawing/2014/main" id="{C591F074-1F4F-64F8-5F7F-F83FCA8C96C7}"/>
              </a:ext>
            </a:extLst>
          </p:cNvPr>
          <p:cNvSpPr txBox="1"/>
          <p:nvPr/>
        </p:nvSpPr>
        <p:spPr>
          <a:xfrm>
            <a:off x="9144000" y="1618268"/>
            <a:ext cx="18068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Noncore</a:t>
            </a:r>
            <a:endParaRPr lang="en-US"/>
          </a:p>
        </p:txBody>
      </p:sp>
      <p:pic>
        <p:nvPicPr>
          <p:cNvPr id="7" name="Picture 7" descr="A graph of different colored lines&#10;&#10;Description automatically generated">
            <a:extLst>
              <a:ext uri="{FF2B5EF4-FFF2-40B4-BE49-F238E27FC236}">
                <a16:creationId xmlns:a16="http://schemas.microsoft.com/office/drawing/2014/main" id="{01B423AF-F750-C250-15E2-61541AD8B6CA}"/>
              </a:ext>
            </a:extLst>
          </p:cNvPr>
          <p:cNvPicPr>
            <a:picLocks noChangeAspect="1"/>
          </p:cNvPicPr>
          <p:nvPr/>
        </p:nvPicPr>
        <p:blipFill>
          <a:blip r:embed="rId3"/>
          <a:stretch>
            <a:fillRect/>
          </a:stretch>
        </p:blipFill>
        <p:spPr>
          <a:xfrm>
            <a:off x="3142" y="2214014"/>
            <a:ext cx="4157219" cy="3561188"/>
          </a:xfrm>
          <a:prstGeom prst="rect">
            <a:avLst/>
          </a:prstGeom>
        </p:spPr>
      </p:pic>
      <p:pic>
        <p:nvPicPr>
          <p:cNvPr id="8" name="Picture 8" descr="A graph with green line&#10;&#10;Description automatically generated">
            <a:extLst>
              <a:ext uri="{FF2B5EF4-FFF2-40B4-BE49-F238E27FC236}">
                <a16:creationId xmlns:a16="http://schemas.microsoft.com/office/drawing/2014/main" id="{5C095FBD-D5CB-A4B5-A43F-7115FAD21F34}"/>
              </a:ext>
            </a:extLst>
          </p:cNvPr>
          <p:cNvPicPr>
            <a:picLocks noChangeAspect="1"/>
          </p:cNvPicPr>
          <p:nvPr/>
        </p:nvPicPr>
        <p:blipFill>
          <a:blip r:embed="rId4"/>
          <a:stretch>
            <a:fillRect/>
          </a:stretch>
        </p:blipFill>
        <p:spPr>
          <a:xfrm>
            <a:off x="4088090" y="2345861"/>
            <a:ext cx="3929406" cy="3431040"/>
          </a:xfrm>
          <a:prstGeom prst="rect">
            <a:avLst/>
          </a:prstGeom>
        </p:spPr>
      </p:pic>
      <p:pic>
        <p:nvPicPr>
          <p:cNvPr id="9" name="Picture 9" descr="A graph with different colored lines&#10;&#10;Description automatically generated">
            <a:extLst>
              <a:ext uri="{FF2B5EF4-FFF2-40B4-BE49-F238E27FC236}">
                <a16:creationId xmlns:a16="http://schemas.microsoft.com/office/drawing/2014/main" id="{2BED9041-5B77-D6A9-2E5F-AED8459531C5}"/>
              </a:ext>
            </a:extLst>
          </p:cNvPr>
          <p:cNvPicPr>
            <a:picLocks noChangeAspect="1"/>
          </p:cNvPicPr>
          <p:nvPr/>
        </p:nvPicPr>
        <p:blipFill>
          <a:blip r:embed="rId5"/>
          <a:stretch>
            <a:fillRect/>
          </a:stretch>
        </p:blipFill>
        <p:spPr>
          <a:xfrm>
            <a:off x="8063060" y="2342359"/>
            <a:ext cx="4031529" cy="3477322"/>
          </a:xfrm>
          <a:prstGeom prst="rect">
            <a:avLst/>
          </a:prstGeom>
        </p:spPr>
      </p:pic>
      <p:sp>
        <p:nvSpPr>
          <p:cNvPr id="10" name="TextBox 9">
            <a:extLst>
              <a:ext uri="{FF2B5EF4-FFF2-40B4-BE49-F238E27FC236}">
                <a16:creationId xmlns:a16="http://schemas.microsoft.com/office/drawing/2014/main" id="{13494F1A-F5FB-0923-E66F-322B50C9F047}"/>
              </a:ext>
            </a:extLst>
          </p:cNvPr>
          <p:cNvSpPr txBox="1"/>
          <p:nvPr/>
        </p:nvSpPr>
        <p:spPr>
          <a:xfrm>
            <a:off x="9191133" y="5891752"/>
            <a:ext cx="2608082"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2006, 2011:</a:t>
            </a:r>
            <a:endParaRPr lang="en-US">
              <a:solidFill>
                <a:srgbClr val="000000"/>
              </a:solidFill>
              <a:ea typeface="+mn-lt"/>
              <a:cs typeface="+mn-lt"/>
            </a:endParaRPr>
          </a:p>
          <a:p>
            <a:r>
              <a:rPr lang="en-US" sz="1400">
                <a:solidFill>
                  <a:srgbClr val="000000"/>
                </a:solidFill>
                <a:ea typeface="+mn-lt"/>
                <a:cs typeface="+mn-lt"/>
              </a:rPr>
              <a:t>Warning: Maximum number of iterations has been exceeded.</a:t>
            </a:r>
            <a:endParaRPr lang="en-US" sz="1400">
              <a:solidFill>
                <a:srgbClr val="000000"/>
              </a:solidFill>
              <a:cs typeface="Calibri"/>
            </a:endParaRPr>
          </a:p>
        </p:txBody>
      </p:sp>
      <p:sp>
        <p:nvSpPr>
          <p:cNvPr id="11" name="TextBox 10">
            <a:extLst>
              <a:ext uri="{FF2B5EF4-FFF2-40B4-BE49-F238E27FC236}">
                <a16:creationId xmlns:a16="http://schemas.microsoft.com/office/drawing/2014/main" id="{43F4E383-C8D3-0A0B-4A51-D422781D70B3}"/>
              </a:ext>
            </a:extLst>
          </p:cNvPr>
          <p:cNvSpPr txBox="1"/>
          <p:nvPr/>
        </p:nvSpPr>
        <p:spPr>
          <a:xfrm>
            <a:off x="4760535" y="5986020"/>
            <a:ext cx="2922309"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12121"/>
                </a:solidFill>
                <a:ea typeface="+mn-lt"/>
                <a:cs typeface="+mn-lt"/>
              </a:rPr>
              <a:t>For multiple years: </a:t>
            </a:r>
            <a:r>
              <a:rPr lang="en-US" sz="1100">
                <a:solidFill>
                  <a:srgbClr val="212121"/>
                </a:solidFill>
                <a:ea typeface="+mn-lt"/>
                <a:cs typeface="+mn-lt"/>
              </a:rPr>
              <a:t>Warning: Maximum number of iterations has been exceeded.</a:t>
            </a:r>
            <a:endParaRPr lang="en-US"/>
          </a:p>
        </p:txBody>
      </p:sp>
    </p:spTree>
    <p:extLst>
      <p:ext uri="{BB962C8B-B14F-4D97-AF65-F5344CB8AC3E}">
        <p14:creationId xmlns:p14="http://schemas.microsoft.com/office/powerpoint/2010/main" val="2820413554"/>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44E5E-D718-5B63-565C-65E8ADF45BFE}"/>
              </a:ext>
            </a:extLst>
          </p:cNvPr>
          <p:cNvSpPr txBox="1"/>
          <p:nvPr/>
        </p:nvSpPr>
        <p:spPr>
          <a:xfrm>
            <a:off x="449203" y="3079422"/>
            <a:ext cx="115585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ea typeface="Helvetica Neue"/>
                <a:cs typeface="Helvetica Neue"/>
              </a:rPr>
              <a:t>Separate Models for 12 economic regions</a:t>
            </a:r>
            <a:r>
              <a:rPr lang="en-US" sz="3200" b="1">
                <a:solidFill>
                  <a:srgbClr val="C00000"/>
                </a:solidFill>
                <a:latin typeface="Helvetica Neue"/>
                <a:cs typeface="Calibri" panose="020F0502020204030204"/>
              </a:rPr>
              <a:t> (Speeding-only)</a:t>
            </a:r>
            <a:endParaRPr lang="en-US"/>
          </a:p>
        </p:txBody>
      </p:sp>
    </p:spTree>
    <p:extLst>
      <p:ext uri="{BB962C8B-B14F-4D97-AF65-F5344CB8AC3E}">
        <p14:creationId xmlns:p14="http://schemas.microsoft.com/office/powerpoint/2010/main" val="76485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graph of different colored lines&#10;&#10;Description automatically generated">
            <a:extLst>
              <a:ext uri="{FF2B5EF4-FFF2-40B4-BE49-F238E27FC236}">
                <a16:creationId xmlns:a16="http://schemas.microsoft.com/office/drawing/2014/main" id="{C0829F63-F076-AB50-DDDC-2597FE3381A9}"/>
              </a:ext>
            </a:extLst>
          </p:cNvPr>
          <p:cNvPicPr>
            <a:picLocks noChangeAspect="1"/>
          </p:cNvPicPr>
          <p:nvPr/>
        </p:nvPicPr>
        <p:blipFill>
          <a:blip r:embed="rId2"/>
          <a:stretch>
            <a:fillRect/>
          </a:stretch>
        </p:blipFill>
        <p:spPr>
          <a:xfrm>
            <a:off x="3223968" y="791168"/>
            <a:ext cx="2743200" cy="2337644"/>
          </a:xfrm>
          <a:prstGeom prst="rect">
            <a:avLst/>
          </a:prstGeom>
        </p:spPr>
      </p:pic>
      <p:sp>
        <p:nvSpPr>
          <p:cNvPr id="5" name="TextBox 4">
            <a:extLst>
              <a:ext uri="{FF2B5EF4-FFF2-40B4-BE49-F238E27FC236}">
                <a16:creationId xmlns:a16="http://schemas.microsoft.com/office/drawing/2014/main" id="{2E8A0ABC-7603-055A-D30E-19ABDC638DC1}"/>
              </a:ext>
            </a:extLst>
          </p:cNvPr>
          <p:cNvSpPr txBox="1"/>
          <p:nvPr/>
        </p:nvSpPr>
        <p:spPr>
          <a:xfrm>
            <a:off x="3943546"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East</a:t>
            </a:r>
            <a:endParaRPr lang="en-US"/>
          </a:p>
        </p:txBody>
      </p:sp>
      <p:sp>
        <p:nvSpPr>
          <p:cNvPr id="6" name="TextBox 5">
            <a:extLst>
              <a:ext uri="{FF2B5EF4-FFF2-40B4-BE49-F238E27FC236}">
                <a16:creationId xmlns:a16="http://schemas.microsoft.com/office/drawing/2014/main" id="{35C0C685-57CB-E3B8-09DC-6B33C78C155E}"/>
              </a:ext>
            </a:extLst>
          </p:cNvPr>
          <p:cNvSpPr txBox="1"/>
          <p:nvPr/>
        </p:nvSpPr>
        <p:spPr>
          <a:xfrm>
            <a:off x="6803010"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Alamo</a:t>
            </a:r>
            <a:endParaRPr lang="en-US"/>
          </a:p>
        </p:txBody>
      </p:sp>
      <p:pic>
        <p:nvPicPr>
          <p:cNvPr id="7" name="Picture 7" descr="A graph of different colored lines&#10;&#10;Description automatically generated">
            <a:extLst>
              <a:ext uri="{FF2B5EF4-FFF2-40B4-BE49-F238E27FC236}">
                <a16:creationId xmlns:a16="http://schemas.microsoft.com/office/drawing/2014/main" id="{348941FE-98C0-0DF6-CBD5-667E194F22BC}"/>
              </a:ext>
            </a:extLst>
          </p:cNvPr>
          <p:cNvPicPr>
            <a:picLocks noChangeAspect="1"/>
          </p:cNvPicPr>
          <p:nvPr/>
        </p:nvPicPr>
        <p:blipFill>
          <a:blip r:embed="rId3"/>
          <a:stretch>
            <a:fillRect/>
          </a:stretch>
        </p:blipFill>
        <p:spPr>
          <a:xfrm>
            <a:off x="5973452" y="792138"/>
            <a:ext cx="2743200" cy="2335704"/>
          </a:xfrm>
          <a:prstGeom prst="rect">
            <a:avLst/>
          </a:prstGeom>
        </p:spPr>
      </p:pic>
      <p:sp>
        <p:nvSpPr>
          <p:cNvPr id="8" name="TextBox 7">
            <a:extLst>
              <a:ext uri="{FF2B5EF4-FFF2-40B4-BE49-F238E27FC236}">
                <a16:creationId xmlns:a16="http://schemas.microsoft.com/office/drawing/2014/main" id="{48922613-97D6-75C1-DA19-1B4746B998C6}"/>
              </a:ext>
            </a:extLst>
          </p:cNvPr>
          <p:cNvSpPr txBox="1"/>
          <p:nvPr/>
        </p:nvSpPr>
        <p:spPr>
          <a:xfrm>
            <a:off x="9583917"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Capital</a:t>
            </a:r>
            <a:endParaRPr lang="en-US"/>
          </a:p>
        </p:txBody>
      </p:sp>
      <p:pic>
        <p:nvPicPr>
          <p:cNvPr id="9" name="Picture 9" descr="A graph of different colored lines&#10;&#10;Description automatically generated">
            <a:extLst>
              <a:ext uri="{FF2B5EF4-FFF2-40B4-BE49-F238E27FC236}">
                <a16:creationId xmlns:a16="http://schemas.microsoft.com/office/drawing/2014/main" id="{4110B01A-0754-2335-5587-13F2878A738D}"/>
              </a:ext>
            </a:extLst>
          </p:cNvPr>
          <p:cNvPicPr>
            <a:picLocks noChangeAspect="1"/>
          </p:cNvPicPr>
          <p:nvPr/>
        </p:nvPicPr>
        <p:blipFill>
          <a:blip r:embed="rId4"/>
          <a:stretch>
            <a:fillRect/>
          </a:stretch>
        </p:blipFill>
        <p:spPr>
          <a:xfrm>
            <a:off x="8715081" y="791168"/>
            <a:ext cx="2743200" cy="2337644"/>
          </a:xfrm>
          <a:prstGeom prst="rect">
            <a:avLst/>
          </a:prstGeom>
        </p:spPr>
      </p:pic>
      <p:sp>
        <p:nvSpPr>
          <p:cNvPr id="10" name="TextBox 9">
            <a:extLst>
              <a:ext uri="{FF2B5EF4-FFF2-40B4-BE49-F238E27FC236}">
                <a16:creationId xmlns:a16="http://schemas.microsoft.com/office/drawing/2014/main" id="{FE6D9CD3-217F-839E-8964-133607F9EEA0}"/>
              </a:ext>
            </a:extLst>
          </p:cNvPr>
          <p:cNvSpPr txBox="1"/>
          <p:nvPr/>
        </p:nvSpPr>
        <p:spPr>
          <a:xfrm>
            <a:off x="3692164"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Central Texas</a:t>
            </a:r>
            <a:endParaRPr lang="en-US"/>
          </a:p>
        </p:txBody>
      </p:sp>
      <p:pic>
        <p:nvPicPr>
          <p:cNvPr id="11" name="Picture 11" descr="A graph of different colored lines&#10;&#10;Description automatically generated">
            <a:extLst>
              <a:ext uri="{FF2B5EF4-FFF2-40B4-BE49-F238E27FC236}">
                <a16:creationId xmlns:a16="http://schemas.microsoft.com/office/drawing/2014/main" id="{643F37A0-1422-0CBF-4F95-41313D3CD401}"/>
              </a:ext>
            </a:extLst>
          </p:cNvPr>
          <p:cNvPicPr>
            <a:picLocks noChangeAspect="1"/>
          </p:cNvPicPr>
          <p:nvPr/>
        </p:nvPicPr>
        <p:blipFill>
          <a:blip r:embed="rId5"/>
          <a:stretch>
            <a:fillRect/>
          </a:stretch>
        </p:blipFill>
        <p:spPr>
          <a:xfrm>
            <a:off x="3223968" y="3955553"/>
            <a:ext cx="2743200" cy="2309121"/>
          </a:xfrm>
          <a:prstGeom prst="rect">
            <a:avLst/>
          </a:prstGeom>
        </p:spPr>
      </p:pic>
      <p:sp>
        <p:nvSpPr>
          <p:cNvPr id="12" name="TextBox 11">
            <a:extLst>
              <a:ext uri="{FF2B5EF4-FFF2-40B4-BE49-F238E27FC236}">
                <a16:creationId xmlns:a16="http://schemas.microsoft.com/office/drawing/2014/main" id="{94389CC9-E365-B5E5-AEA8-5FB0B544C5D1}"/>
              </a:ext>
            </a:extLst>
          </p:cNvPr>
          <p:cNvSpPr txBox="1"/>
          <p:nvPr/>
        </p:nvSpPr>
        <p:spPr>
          <a:xfrm>
            <a:off x="6724453"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Gulf Coast</a:t>
            </a:r>
            <a:endParaRPr lang="en-US"/>
          </a:p>
        </p:txBody>
      </p:sp>
      <p:pic>
        <p:nvPicPr>
          <p:cNvPr id="13" name="Picture 13" descr="A graph of different colored lines&#10;&#10;Description automatically generated">
            <a:extLst>
              <a:ext uri="{FF2B5EF4-FFF2-40B4-BE49-F238E27FC236}">
                <a16:creationId xmlns:a16="http://schemas.microsoft.com/office/drawing/2014/main" id="{FE59B0CA-11F8-51CE-C551-B6AED9A89BC9}"/>
              </a:ext>
            </a:extLst>
          </p:cNvPr>
          <p:cNvPicPr>
            <a:picLocks noChangeAspect="1"/>
          </p:cNvPicPr>
          <p:nvPr/>
        </p:nvPicPr>
        <p:blipFill>
          <a:blip r:embed="rId6"/>
          <a:stretch>
            <a:fillRect/>
          </a:stretch>
        </p:blipFill>
        <p:spPr>
          <a:xfrm>
            <a:off x="6161988" y="3941292"/>
            <a:ext cx="2743200" cy="2337644"/>
          </a:xfrm>
          <a:prstGeom prst="rect">
            <a:avLst/>
          </a:prstGeom>
        </p:spPr>
      </p:pic>
      <p:sp>
        <p:nvSpPr>
          <p:cNvPr id="14" name="TextBox 13">
            <a:extLst>
              <a:ext uri="{FF2B5EF4-FFF2-40B4-BE49-F238E27FC236}">
                <a16:creationId xmlns:a16="http://schemas.microsoft.com/office/drawing/2014/main" id="{8540C09A-C13E-07C0-59C7-442D9282270F}"/>
              </a:ext>
            </a:extLst>
          </p:cNvPr>
          <p:cNvSpPr txBox="1"/>
          <p:nvPr/>
        </p:nvSpPr>
        <p:spPr>
          <a:xfrm>
            <a:off x="9473938"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Plains</a:t>
            </a:r>
            <a:endParaRPr lang="en-US"/>
          </a:p>
        </p:txBody>
      </p:sp>
      <p:pic>
        <p:nvPicPr>
          <p:cNvPr id="15" name="Picture 15" descr="A graph of different colored lines&#10;&#10;Description automatically generated">
            <a:extLst>
              <a:ext uri="{FF2B5EF4-FFF2-40B4-BE49-F238E27FC236}">
                <a16:creationId xmlns:a16="http://schemas.microsoft.com/office/drawing/2014/main" id="{4D718EFB-9253-31D9-8153-70693C3E0E73}"/>
              </a:ext>
            </a:extLst>
          </p:cNvPr>
          <p:cNvPicPr>
            <a:picLocks noChangeAspect="1"/>
          </p:cNvPicPr>
          <p:nvPr/>
        </p:nvPicPr>
        <p:blipFill>
          <a:blip r:embed="rId7"/>
          <a:stretch>
            <a:fillRect/>
          </a:stretch>
        </p:blipFill>
        <p:spPr>
          <a:xfrm>
            <a:off x="9076442" y="3936484"/>
            <a:ext cx="2743200" cy="2315834"/>
          </a:xfrm>
          <a:prstGeom prst="rect">
            <a:avLst/>
          </a:prstGeom>
        </p:spPr>
      </p:pic>
      <p:sp>
        <p:nvSpPr>
          <p:cNvPr id="17" name="TextBox 16">
            <a:extLst>
              <a:ext uri="{FF2B5EF4-FFF2-40B4-BE49-F238E27FC236}">
                <a16:creationId xmlns:a16="http://schemas.microsoft.com/office/drawing/2014/main" id="{47183EB3-490B-40FF-8B92-DEE725CB1402}"/>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citation(different y)</a:t>
            </a:r>
          </a:p>
        </p:txBody>
      </p:sp>
      <p:pic>
        <p:nvPicPr>
          <p:cNvPr id="18" name="Picture 18" descr="A graph of the number of countries/regions in the united states&#10;&#10;Description automatically generated">
            <a:extLst>
              <a:ext uri="{FF2B5EF4-FFF2-40B4-BE49-F238E27FC236}">
                <a16:creationId xmlns:a16="http://schemas.microsoft.com/office/drawing/2014/main" id="{984FEDD9-0BD8-76BF-75C8-76499EE2DA88}"/>
              </a:ext>
            </a:extLst>
          </p:cNvPr>
          <p:cNvPicPr>
            <a:picLocks noChangeAspect="1"/>
          </p:cNvPicPr>
          <p:nvPr/>
        </p:nvPicPr>
        <p:blipFill>
          <a:blip r:embed="rId8"/>
          <a:stretch>
            <a:fillRect/>
          </a:stretch>
        </p:blipFill>
        <p:spPr>
          <a:xfrm>
            <a:off x="199534" y="2245212"/>
            <a:ext cx="2743200" cy="2367575"/>
          </a:xfrm>
          <a:prstGeom prst="rect">
            <a:avLst/>
          </a:prstGeom>
        </p:spPr>
      </p:pic>
      <p:sp>
        <p:nvSpPr>
          <p:cNvPr id="2" name="TextBox 1">
            <a:extLst>
              <a:ext uri="{FF2B5EF4-FFF2-40B4-BE49-F238E27FC236}">
                <a16:creationId xmlns:a16="http://schemas.microsoft.com/office/drawing/2014/main" id="{8135555A-E2C7-10AC-F139-ACFE149A7DE0}"/>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spTree>
    <p:extLst>
      <p:ext uri="{BB962C8B-B14F-4D97-AF65-F5344CB8AC3E}">
        <p14:creationId xmlns:p14="http://schemas.microsoft.com/office/powerpoint/2010/main" val="1168736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8A5DF1-350E-E44C-4119-4ACF0BA563A0}"/>
              </a:ext>
            </a:extLst>
          </p:cNvPr>
          <p:cNvSpPr txBox="1"/>
          <p:nvPr/>
        </p:nvSpPr>
        <p:spPr>
          <a:xfrm>
            <a:off x="3990680" y="455629"/>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Metroplex</a:t>
            </a:r>
            <a:endParaRPr lang="en-US"/>
          </a:p>
        </p:txBody>
      </p:sp>
      <p:pic>
        <p:nvPicPr>
          <p:cNvPr id="6" name="Picture 6" descr="A graph of different colored lines&#10;&#10;Description automatically generated">
            <a:extLst>
              <a:ext uri="{FF2B5EF4-FFF2-40B4-BE49-F238E27FC236}">
                <a16:creationId xmlns:a16="http://schemas.microsoft.com/office/drawing/2014/main" id="{3096341C-0FF5-A268-735C-4B6862DD3ED0}"/>
              </a:ext>
            </a:extLst>
          </p:cNvPr>
          <p:cNvPicPr>
            <a:picLocks noChangeAspect="1"/>
          </p:cNvPicPr>
          <p:nvPr/>
        </p:nvPicPr>
        <p:blipFill>
          <a:blip r:embed="rId2"/>
          <a:stretch>
            <a:fillRect/>
          </a:stretch>
        </p:blipFill>
        <p:spPr>
          <a:xfrm>
            <a:off x="3200400" y="851420"/>
            <a:ext cx="2743200" cy="2295696"/>
          </a:xfrm>
          <a:prstGeom prst="rect">
            <a:avLst/>
          </a:prstGeom>
        </p:spPr>
      </p:pic>
      <p:sp>
        <p:nvSpPr>
          <p:cNvPr id="9" name="TextBox 8">
            <a:extLst>
              <a:ext uri="{FF2B5EF4-FFF2-40B4-BE49-F238E27FC236}">
                <a16:creationId xmlns:a16="http://schemas.microsoft.com/office/drawing/2014/main" id="{17887061-902F-C961-DB6F-98E8A62C6DC7}"/>
              </a:ext>
            </a:extLst>
          </p:cNvPr>
          <p:cNvSpPr txBox="1"/>
          <p:nvPr/>
        </p:nvSpPr>
        <p:spPr>
          <a:xfrm>
            <a:off x="6865854" y="36921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Northwest</a:t>
            </a:r>
          </a:p>
        </p:txBody>
      </p:sp>
      <p:pic>
        <p:nvPicPr>
          <p:cNvPr id="10" name="Picture 10" descr="A graph with different colored lines&#10;&#10;Description automatically generated">
            <a:extLst>
              <a:ext uri="{FF2B5EF4-FFF2-40B4-BE49-F238E27FC236}">
                <a16:creationId xmlns:a16="http://schemas.microsoft.com/office/drawing/2014/main" id="{FDF93009-2284-E111-0698-A0537369F40A}"/>
              </a:ext>
            </a:extLst>
          </p:cNvPr>
          <p:cNvPicPr>
            <a:picLocks noChangeAspect="1"/>
          </p:cNvPicPr>
          <p:nvPr/>
        </p:nvPicPr>
        <p:blipFill>
          <a:blip r:embed="rId3"/>
          <a:stretch>
            <a:fillRect/>
          </a:stretch>
        </p:blipFill>
        <p:spPr>
          <a:xfrm>
            <a:off x="6342668" y="823560"/>
            <a:ext cx="2743200" cy="2335704"/>
          </a:xfrm>
          <a:prstGeom prst="rect">
            <a:avLst/>
          </a:prstGeom>
        </p:spPr>
      </p:pic>
      <p:sp>
        <p:nvSpPr>
          <p:cNvPr id="11" name="TextBox 10">
            <a:extLst>
              <a:ext uri="{FF2B5EF4-FFF2-40B4-BE49-F238E27FC236}">
                <a16:creationId xmlns:a16="http://schemas.microsoft.com/office/drawing/2014/main" id="{67D123B0-4FB0-D653-E41F-6FAE6A881D88}"/>
              </a:ext>
            </a:extLst>
          </p:cNvPr>
          <p:cNvSpPr txBox="1"/>
          <p:nvPr/>
        </p:nvSpPr>
        <p:spPr>
          <a:xfrm>
            <a:off x="9631050" y="36921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 Texas</a:t>
            </a:r>
          </a:p>
        </p:txBody>
      </p:sp>
      <p:pic>
        <p:nvPicPr>
          <p:cNvPr id="12" name="Picture 12" descr="A graph of different colored lines&#10;&#10;Description automatically generated">
            <a:extLst>
              <a:ext uri="{FF2B5EF4-FFF2-40B4-BE49-F238E27FC236}">
                <a16:creationId xmlns:a16="http://schemas.microsoft.com/office/drawing/2014/main" id="{D4A5E4C3-F01E-A0BE-4A51-C145DD92C2B4}"/>
              </a:ext>
            </a:extLst>
          </p:cNvPr>
          <p:cNvPicPr>
            <a:picLocks noChangeAspect="1"/>
          </p:cNvPicPr>
          <p:nvPr/>
        </p:nvPicPr>
        <p:blipFill>
          <a:blip r:embed="rId4"/>
          <a:stretch>
            <a:fillRect/>
          </a:stretch>
        </p:blipFill>
        <p:spPr>
          <a:xfrm>
            <a:off x="9233555" y="822590"/>
            <a:ext cx="2743200" cy="2337644"/>
          </a:xfrm>
          <a:prstGeom prst="rect">
            <a:avLst/>
          </a:prstGeom>
        </p:spPr>
      </p:pic>
      <p:sp>
        <p:nvSpPr>
          <p:cNvPr id="13" name="TextBox 12">
            <a:extLst>
              <a:ext uri="{FF2B5EF4-FFF2-40B4-BE49-F238E27FC236}">
                <a16:creationId xmlns:a16="http://schemas.microsoft.com/office/drawing/2014/main" id="{6C739CE1-5961-0819-7D1C-7A31A5CE7408}"/>
              </a:ext>
            </a:extLst>
          </p:cNvPr>
          <p:cNvSpPr txBox="1"/>
          <p:nvPr/>
        </p:nvSpPr>
        <p:spPr>
          <a:xfrm>
            <a:off x="3645030"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Southeast</a:t>
            </a:r>
            <a:endParaRPr lang="en-US"/>
          </a:p>
        </p:txBody>
      </p:sp>
      <p:pic>
        <p:nvPicPr>
          <p:cNvPr id="14" name="Picture 14" descr="A graph of different colored lines&#10;&#10;Description automatically generated">
            <a:extLst>
              <a:ext uri="{FF2B5EF4-FFF2-40B4-BE49-F238E27FC236}">
                <a16:creationId xmlns:a16="http://schemas.microsoft.com/office/drawing/2014/main" id="{69341603-49B9-1BDC-A984-F3F1C42CE770}"/>
              </a:ext>
            </a:extLst>
          </p:cNvPr>
          <p:cNvPicPr>
            <a:picLocks noChangeAspect="1"/>
          </p:cNvPicPr>
          <p:nvPr/>
        </p:nvPicPr>
        <p:blipFill>
          <a:blip r:embed="rId5"/>
          <a:stretch>
            <a:fillRect/>
          </a:stretch>
        </p:blipFill>
        <p:spPr>
          <a:xfrm>
            <a:off x="3200400" y="4103667"/>
            <a:ext cx="2743200" cy="2295696"/>
          </a:xfrm>
          <a:prstGeom prst="rect">
            <a:avLst/>
          </a:prstGeom>
        </p:spPr>
      </p:pic>
      <p:sp>
        <p:nvSpPr>
          <p:cNvPr id="15" name="TextBox 14">
            <a:extLst>
              <a:ext uri="{FF2B5EF4-FFF2-40B4-BE49-F238E27FC236}">
                <a16:creationId xmlns:a16="http://schemas.microsoft.com/office/drawing/2014/main" id="{CF07B9A6-8F3F-DBBC-F315-5C0E1E72242B}"/>
              </a:ext>
            </a:extLst>
          </p:cNvPr>
          <p:cNvSpPr txBox="1"/>
          <p:nvPr/>
        </p:nvSpPr>
        <p:spPr>
          <a:xfrm>
            <a:off x="6708741"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Rio Grande</a:t>
            </a:r>
            <a:endParaRPr lang="en-US"/>
          </a:p>
        </p:txBody>
      </p:sp>
      <p:pic>
        <p:nvPicPr>
          <p:cNvPr id="16" name="Picture 16" descr="A graph of different colored lines&#10;&#10;Description automatically generated">
            <a:extLst>
              <a:ext uri="{FF2B5EF4-FFF2-40B4-BE49-F238E27FC236}">
                <a16:creationId xmlns:a16="http://schemas.microsoft.com/office/drawing/2014/main" id="{15182D6B-E289-F3C2-C156-E658ACA17C73}"/>
              </a:ext>
            </a:extLst>
          </p:cNvPr>
          <p:cNvPicPr>
            <a:picLocks noChangeAspect="1"/>
          </p:cNvPicPr>
          <p:nvPr/>
        </p:nvPicPr>
        <p:blipFill>
          <a:blip r:embed="rId6"/>
          <a:stretch>
            <a:fillRect/>
          </a:stretch>
        </p:blipFill>
        <p:spPr>
          <a:xfrm>
            <a:off x="6342668" y="4074838"/>
            <a:ext cx="2743200" cy="2337644"/>
          </a:xfrm>
          <a:prstGeom prst="rect">
            <a:avLst/>
          </a:prstGeom>
        </p:spPr>
      </p:pic>
      <p:sp>
        <p:nvSpPr>
          <p:cNvPr id="17" name="TextBox 16">
            <a:extLst>
              <a:ext uri="{FF2B5EF4-FFF2-40B4-BE49-F238E27FC236}">
                <a16:creationId xmlns:a16="http://schemas.microsoft.com/office/drawing/2014/main" id="{62E7151C-9EB4-BC7A-27DB-B369F7BC4D4C}"/>
              </a:ext>
            </a:extLst>
          </p:cNvPr>
          <p:cNvSpPr txBox="1"/>
          <p:nvPr/>
        </p:nvSpPr>
        <p:spPr>
          <a:xfrm>
            <a:off x="9772453"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West Texas</a:t>
            </a:r>
            <a:endParaRPr lang="en-US"/>
          </a:p>
        </p:txBody>
      </p:sp>
      <p:pic>
        <p:nvPicPr>
          <p:cNvPr id="18" name="Picture 18" descr="A graph of different colored lines&#10;&#10;Description automatically generated">
            <a:extLst>
              <a:ext uri="{FF2B5EF4-FFF2-40B4-BE49-F238E27FC236}">
                <a16:creationId xmlns:a16="http://schemas.microsoft.com/office/drawing/2014/main" id="{4C4E04E9-2BF9-1554-C301-56B0EA51EA3A}"/>
              </a:ext>
            </a:extLst>
          </p:cNvPr>
          <p:cNvPicPr>
            <a:picLocks noChangeAspect="1"/>
          </p:cNvPicPr>
          <p:nvPr/>
        </p:nvPicPr>
        <p:blipFill>
          <a:blip r:embed="rId7"/>
          <a:stretch>
            <a:fillRect/>
          </a:stretch>
        </p:blipFill>
        <p:spPr>
          <a:xfrm>
            <a:off x="9312111" y="4072245"/>
            <a:ext cx="2743200" cy="2295696"/>
          </a:xfrm>
          <a:prstGeom prst="rect">
            <a:avLst/>
          </a:prstGeom>
        </p:spPr>
      </p:pic>
      <p:sp>
        <p:nvSpPr>
          <p:cNvPr id="22" name="TextBox 21">
            <a:extLst>
              <a:ext uri="{FF2B5EF4-FFF2-40B4-BE49-F238E27FC236}">
                <a16:creationId xmlns:a16="http://schemas.microsoft.com/office/drawing/2014/main" id="{D15BF498-7A6A-8CD6-0EA0-EFD259270EE7}"/>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citation(different y)</a:t>
            </a:r>
          </a:p>
        </p:txBody>
      </p:sp>
      <p:pic>
        <p:nvPicPr>
          <p:cNvPr id="3" name="Picture 18" descr="A graph of the number of countries/regions in the united states&#10;&#10;Description automatically generated">
            <a:extLst>
              <a:ext uri="{FF2B5EF4-FFF2-40B4-BE49-F238E27FC236}">
                <a16:creationId xmlns:a16="http://schemas.microsoft.com/office/drawing/2014/main" id="{FC77B947-4BB6-E15B-0E6F-8A9B4398171E}"/>
              </a:ext>
            </a:extLst>
          </p:cNvPr>
          <p:cNvPicPr>
            <a:picLocks noChangeAspect="1"/>
          </p:cNvPicPr>
          <p:nvPr/>
        </p:nvPicPr>
        <p:blipFill>
          <a:blip r:embed="rId8"/>
          <a:stretch>
            <a:fillRect/>
          </a:stretch>
        </p:blipFill>
        <p:spPr>
          <a:xfrm>
            <a:off x="199534" y="2245212"/>
            <a:ext cx="2743200" cy="2367575"/>
          </a:xfrm>
          <a:prstGeom prst="rect">
            <a:avLst/>
          </a:prstGeom>
        </p:spPr>
      </p:pic>
      <p:sp>
        <p:nvSpPr>
          <p:cNvPr id="7" name="TextBox 6">
            <a:extLst>
              <a:ext uri="{FF2B5EF4-FFF2-40B4-BE49-F238E27FC236}">
                <a16:creationId xmlns:a16="http://schemas.microsoft.com/office/drawing/2014/main" id="{9125B665-3BF4-3F3F-BAF7-D77A7DD25098}"/>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spTree>
    <p:extLst>
      <p:ext uri="{BB962C8B-B14F-4D97-AF65-F5344CB8AC3E}">
        <p14:creationId xmlns:p14="http://schemas.microsoft.com/office/powerpoint/2010/main" val="627346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8A0ABC-7603-055A-D30E-19ABDC638DC1}"/>
              </a:ext>
            </a:extLst>
          </p:cNvPr>
          <p:cNvSpPr txBox="1"/>
          <p:nvPr/>
        </p:nvSpPr>
        <p:spPr>
          <a:xfrm>
            <a:off x="3943546"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East</a:t>
            </a:r>
            <a:endParaRPr lang="en-US"/>
          </a:p>
        </p:txBody>
      </p:sp>
      <p:sp>
        <p:nvSpPr>
          <p:cNvPr id="6" name="TextBox 5">
            <a:extLst>
              <a:ext uri="{FF2B5EF4-FFF2-40B4-BE49-F238E27FC236}">
                <a16:creationId xmlns:a16="http://schemas.microsoft.com/office/drawing/2014/main" id="{35C0C685-57CB-E3B8-09DC-6B33C78C155E}"/>
              </a:ext>
            </a:extLst>
          </p:cNvPr>
          <p:cNvSpPr txBox="1"/>
          <p:nvPr/>
        </p:nvSpPr>
        <p:spPr>
          <a:xfrm>
            <a:off x="6803010"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cs typeface="Calibri"/>
              </a:rPr>
              <a:t>Alamo</a:t>
            </a:r>
            <a:endParaRPr lang="en-US">
              <a:solidFill>
                <a:srgbClr val="000000"/>
              </a:solidFill>
            </a:endParaRPr>
          </a:p>
        </p:txBody>
      </p:sp>
      <p:sp>
        <p:nvSpPr>
          <p:cNvPr id="8" name="TextBox 7">
            <a:extLst>
              <a:ext uri="{FF2B5EF4-FFF2-40B4-BE49-F238E27FC236}">
                <a16:creationId xmlns:a16="http://schemas.microsoft.com/office/drawing/2014/main" id="{48922613-97D6-75C1-DA19-1B4746B998C6}"/>
              </a:ext>
            </a:extLst>
          </p:cNvPr>
          <p:cNvSpPr txBox="1"/>
          <p:nvPr/>
        </p:nvSpPr>
        <p:spPr>
          <a:xfrm>
            <a:off x="9583917"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Capital</a:t>
            </a:r>
            <a:endParaRPr lang="en-US"/>
          </a:p>
        </p:txBody>
      </p:sp>
      <p:sp>
        <p:nvSpPr>
          <p:cNvPr id="10" name="TextBox 9">
            <a:extLst>
              <a:ext uri="{FF2B5EF4-FFF2-40B4-BE49-F238E27FC236}">
                <a16:creationId xmlns:a16="http://schemas.microsoft.com/office/drawing/2014/main" id="{FE6D9CD3-217F-839E-8964-133607F9EEA0}"/>
              </a:ext>
            </a:extLst>
          </p:cNvPr>
          <p:cNvSpPr txBox="1"/>
          <p:nvPr/>
        </p:nvSpPr>
        <p:spPr>
          <a:xfrm>
            <a:off x="3692164"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Central Texas</a:t>
            </a:r>
            <a:endParaRPr lang="en-US"/>
          </a:p>
        </p:txBody>
      </p:sp>
      <p:sp>
        <p:nvSpPr>
          <p:cNvPr id="12" name="TextBox 11">
            <a:extLst>
              <a:ext uri="{FF2B5EF4-FFF2-40B4-BE49-F238E27FC236}">
                <a16:creationId xmlns:a16="http://schemas.microsoft.com/office/drawing/2014/main" id="{94389CC9-E365-B5E5-AEA8-5FB0B544C5D1}"/>
              </a:ext>
            </a:extLst>
          </p:cNvPr>
          <p:cNvSpPr txBox="1"/>
          <p:nvPr/>
        </p:nvSpPr>
        <p:spPr>
          <a:xfrm>
            <a:off x="6724453"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Gulf Coast</a:t>
            </a:r>
            <a:endParaRPr lang="en-US">
              <a:solidFill>
                <a:srgbClr val="FF0000"/>
              </a:solidFill>
            </a:endParaRPr>
          </a:p>
        </p:txBody>
      </p:sp>
      <p:sp>
        <p:nvSpPr>
          <p:cNvPr id="14" name="TextBox 13">
            <a:extLst>
              <a:ext uri="{FF2B5EF4-FFF2-40B4-BE49-F238E27FC236}">
                <a16:creationId xmlns:a16="http://schemas.microsoft.com/office/drawing/2014/main" id="{8540C09A-C13E-07C0-59C7-442D9282270F}"/>
              </a:ext>
            </a:extLst>
          </p:cNvPr>
          <p:cNvSpPr txBox="1"/>
          <p:nvPr/>
        </p:nvSpPr>
        <p:spPr>
          <a:xfrm>
            <a:off x="9473938"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Plains</a:t>
            </a:r>
            <a:endParaRPr lang="en-US"/>
          </a:p>
        </p:txBody>
      </p:sp>
      <p:sp>
        <p:nvSpPr>
          <p:cNvPr id="17" name="TextBox 16">
            <a:extLst>
              <a:ext uri="{FF2B5EF4-FFF2-40B4-BE49-F238E27FC236}">
                <a16:creationId xmlns:a16="http://schemas.microsoft.com/office/drawing/2014/main" id="{47183EB3-490B-40FF-8B92-DEE725CB1402}"/>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citation</a:t>
            </a:r>
          </a:p>
        </p:txBody>
      </p:sp>
      <p:pic>
        <p:nvPicPr>
          <p:cNvPr id="18" name="Picture 18" descr="A graph of the number of countries/regions in the united states&#10;&#10;Description automatically generated">
            <a:extLst>
              <a:ext uri="{FF2B5EF4-FFF2-40B4-BE49-F238E27FC236}">
                <a16:creationId xmlns:a16="http://schemas.microsoft.com/office/drawing/2014/main" id="{984FEDD9-0BD8-76BF-75C8-76499EE2DA88}"/>
              </a:ext>
            </a:extLst>
          </p:cNvPr>
          <p:cNvPicPr>
            <a:picLocks noChangeAspect="1"/>
          </p:cNvPicPr>
          <p:nvPr/>
        </p:nvPicPr>
        <p:blipFill>
          <a:blip r:embed="rId2"/>
          <a:stretch>
            <a:fillRect/>
          </a:stretch>
        </p:blipFill>
        <p:spPr>
          <a:xfrm>
            <a:off x="199534" y="2245212"/>
            <a:ext cx="2743200" cy="2367575"/>
          </a:xfrm>
          <a:prstGeom prst="rect">
            <a:avLst/>
          </a:prstGeom>
        </p:spPr>
      </p:pic>
      <p:sp>
        <p:nvSpPr>
          <p:cNvPr id="2" name="TextBox 1">
            <a:extLst>
              <a:ext uri="{FF2B5EF4-FFF2-40B4-BE49-F238E27FC236}">
                <a16:creationId xmlns:a16="http://schemas.microsoft.com/office/drawing/2014/main" id="{8135555A-E2C7-10AC-F139-ACFE149A7DE0}"/>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3" name="Picture 3" descr="A graph of different colored lines&#10;&#10;Description automatically generated">
            <a:extLst>
              <a:ext uri="{FF2B5EF4-FFF2-40B4-BE49-F238E27FC236}">
                <a16:creationId xmlns:a16="http://schemas.microsoft.com/office/drawing/2014/main" id="{82AFA37A-3880-24CB-85CD-3C593ED9B888}"/>
              </a:ext>
            </a:extLst>
          </p:cNvPr>
          <p:cNvPicPr>
            <a:picLocks noChangeAspect="1"/>
          </p:cNvPicPr>
          <p:nvPr/>
        </p:nvPicPr>
        <p:blipFill>
          <a:blip r:embed="rId3"/>
          <a:stretch>
            <a:fillRect/>
          </a:stretch>
        </p:blipFill>
        <p:spPr>
          <a:xfrm>
            <a:off x="3315855" y="875151"/>
            <a:ext cx="2743200" cy="2367575"/>
          </a:xfrm>
          <a:prstGeom prst="rect">
            <a:avLst/>
          </a:prstGeom>
        </p:spPr>
      </p:pic>
      <p:pic>
        <p:nvPicPr>
          <p:cNvPr id="4" name="Picture 6" descr="A graph of different colored lines&#10;&#10;Description automatically generated">
            <a:extLst>
              <a:ext uri="{FF2B5EF4-FFF2-40B4-BE49-F238E27FC236}">
                <a16:creationId xmlns:a16="http://schemas.microsoft.com/office/drawing/2014/main" id="{6E0A888A-AE54-2616-E169-5B9C4ADB2A49}"/>
              </a:ext>
            </a:extLst>
          </p:cNvPr>
          <p:cNvPicPr>
            <a:picLocks noChangeAspect="1"/>
          </p:cNvPicPr>
          <p:nvPr/>
        </p:nvPicPr>
        <p:blipFill>
          <a:blip r:embed="rId4"/>
          <a:stretch>
            <a:fillRect/>
          </a:stretch>
        </p:blipFill>
        <p:spPr>
          <a:xfrm>
            <a:off x="6094461" y="875151"/>
            <a:ext cx="2743200" cy="2367575"/>
          </a:xfrm>
          <a:prstGeom prst="rect">
            <a:avLst/>
          </a:prstGeom>
        </p:spPr>
      </p:pic>
      <p:pic>
        <p:nvPicPr>
          <p:cNvPr id="7" name="Picture 8" descr="A graph of different colored lines&#10;&#10;Description automatically generated">
            <a:extLst>
              <a:ext uri="{FF2B5EF4-FFF2-40B4-BE49-F238E27FC236}">
                <a16:creationId xmlns:a16="http://schemas.microsoft.com/office/drawing/2014/main" id="{12AC9B19-E1FF-47B9-0FB6-676A5F465993}"/>
              </a:ext>
            </a:extLst>
          </p:cNvPr>
          <p:cNvPicPr>
            <a:picLocks noChangeAspect="1"/>
          </p:cNvPicPr>
          <p:nvPr/>
        </p:nvPicPr>
        <p:blipFill>
          <a:blip r:embed="rId5"/>
          <a:stretch>
            <a:fillRect/>
          </a:stretch>
        </p:blipFill>
        <p:spPr>
          <a:xfrm>
            <a:off x="8950036" y="875151"/>
            <a:ext cx="2743200" cy="2367575"/>
          </a:xfrm>
          <a:prstGeom prst="rect">
            <a:avLst/>
          </a:prstGeom>
        </p:spPr>
      </p:pic>
      <p:pic>
        <p:nvPicPr>
          <p:cNvPr id="9" name="Picture 10" descr="A graph of different colored lines&#10;&#10;Description automatically generated">
            <a:extLst>
              <a:ext uri="{FF2B5EF4-FFF2-40B4-BE49-F238E27FC236}">
                <a16:creationId xmlns:a16="http://schemas.microsoft.com/office/drawing/2014/main" id="{107F5770-6924-DE92-8C05-20206A9E2A64}"/>
              </a:ext>
            </a:extLst>
          </p:cNvPr>
          <p:cNvPicPr>
            <a:picLocks noChangeAspect="1"/>
          </p:cNvPicPr>
          <p:nvPr/>
        </p:nvPicPr>
        <p:blipFill>
          <a:blip r:embed="rId6"/>
          <a:stretch>
            <a:fillRect/>
          </a:stretch>
        </p:blipFill>
        <p:spPr>
          <a:xfrm>
            <a:off x="3315855" y="4069394"/>
            <a:ext cx="2743200" cy="2367575"/>
          </a:xfrm>
          <a:prstGeom prst="rect">
            <a:avLst/>
          </a:prstGeom>
        </p:spPr>
      </p:pic>
      <p:pic>
        <p:nvPicPr>
          <p:cNvPr id="11" name="Picture 12" descr="A graph of different colored lines&#10;&#10;Description automatically generated">
            <a:extLst>
              <a:ext uri="{FF2B5EF4-FFF2-40B4-BE49-F238E27FC236}">
                <a16:creationId xmlns:a16="http://schemas.microsoft.com/office/drawing/2014/main" id="{55F9E781-BC3A-B530-8E3B-087AD37A8A3E}"/>
              </a:ext>
            </a:extLst>
          </p:cNvPr>
          <p:cNvPicPr>
            <a:picLocks noChangeAspect="1"/>
          </p:cNvPicPr>
          <p:nvPr/>
        </p:nvPicPr>
        <p:blipFill>
          <a:blip r:embed="rId7"/>
          <a:stretch>
            <a:fillRect/>
          </a:stretch>
        </p:blipFill>
        <p:spPr>
          <a:xfrm>
            <a:off x="6163733" y="4069394"/>
            <a:ext cx="2743200" cy="2367575"/>
          </a:xfrm>
          <a:prstGeom prst="rect">
            <a:avLst/>
          </a:prstGeom>
        </p:spPr>
      </p:pic>
      <p:pic>
        <p:nvPicPr>
          <p:cNvPr id="13" name="Picture 14" descr="A graph of different colored lines&#10;&#10;Description automatically generated">
            <a:extLst>
              <a:ext uri="{FF2B5EF4-FFF2-40B4-BE49-F238E27FC236}">
                <a16:creationId xmlns:a16="http://schemas.microsoft.com/office/drawing/2014/main" id="{BDBB019E-FC5C-7FAA-D207-9425AE48104C}"/>
              </a:ext>
            </a:extLst>
          </p:cNvPr>
          <p:cNvPicPr>
            <a:picLocks noChangeAspect="1"/>
          </p:cNvPicPr>
          <p:nvPr/>
        </p:nvPicPr>
        <p:blipFill>
          <a:blip r:embed="rId8"/>
          <a:stretch>
            <a:fillRect/>
          </a:stretch>
        </p:blipFill>
        <p:spPr>
          <a:xfrm>
            <a:off x="8950036" y="4123273"/>
            <a:ext cx="2743200" cy="2367575"/>
          </a:xfrm>
          <a:prstGeom prst="rect">
            <a:avLst/>
          </a:prstGeom>
        </p:spPr>
      </p:pic>
    </p:spTree>
    <p:extLst>
      <p:ext uri="{BB962C8B-B14F-4D97-AF65-F5344CB8AC3E}">
        <p14:creationId xmlns:p14="http://schemas.microsoft.com/office/powerpoint/2010/main" val="344359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8A5DF1-350E-E44C-4119-4ACF0BA563A0}"/>
              </a:ext>
            </a:extLst>
          </p:cNvPr>
          <p:cNvSpPr txBox="1"/>
          <p:nvPr/>
        </p:nvSpPr>
        <p:spPr>
          <a:xfrm>
            <a:off x="3990680" y="455629"/>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Metroplex</a:t>
            </a:r>
            <a:endParaRPr lang="en-US"/>
          </a:p>
        </p:txBody>
      </p:sp>
      <p:sp>
        <p:nvSpPr>
          <p:cNvPr id="9" name="TextBox 8">
            <a:extLst>
              <a:ext uri="{FF2B5EF4-FFF2-40B4-BE49-F238E27FC236}">
                <a16:creationId xmlns:a16="http://schemas.microsoft.com/office/drawing/2014/main" id="{17887061-902F-C961-DB6F-98E8A62C6DC7}"/>
              </a:ext>
            </a:extLst>
          </p:cNvPr>
          <p:cNvSpPr txBox="1"/>
          <p:nvPr/>
        </p:nvSpPr>
        <p:spPr>
          <a:xfrm>
            <a:off x="6851999" y="45234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Northwest</a:t>
            </a:r>
          </a:p>
        </p:txBody>
      </p:sp>
      <p:sp>
        <p:nvSpPr>
          <p:cNvPr id="11" name="TextBox 10">
            <a:extLst>
              <a:ext uri="{FF2B5EF4-FFF2-40B4-BE49-F238E27FC236}">
                <a16:creationId xmlns:a16="http://schemas.microsoft.com/office/drawing/2014/main" id="{67D123B0-4FB0-D653-E41F-6FAE6A881D88}"/>
              </a:ext>
            </a:extLst>
          </p:cNvPr>
          <p:cNvSpPr txBox="1"/>
          <p:nvPr/>
        </p:nvSpPr>
        <p:spPr>
          <a:xfrm>
            <a:off x="9631050" y="45234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 Texas</a:t>
            </a:r>
          </a:p>
        </p:txBody>
      </p:sp>
      <p:sp>
        <p:nvSpPr>
          <p:cNvPr id="13" name="TextBox 12">
            <a:extLst>
              <a:ext uri="{FF2B5EF4-FFF2-40B4-BE49-F238E27FC236}">
                <a16:creationId xmlns:a16="http://schemas.microsoft.com/office/drawing/2014/main" id="{6C739CE1-5961-0819-7D1C-7A31A5CE7408}"/>
              </a:ext>
            </a:extLst>
          </p:cNvPr>
          <p:cNvSpPr txBox="1"/>
          <p:nvPr/>
        </p:nvSpPr>
        <p:spPr>
          <a:xfrm>
            <a:off x="3860545"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Southeast</a:t>
            </a:r>
            <a:endParaRPr lang="en-US"/>
          </a:p>
        </p:txBody>
      </p:sp>
      <p:sp>
        <p:nvSpPr>
          <p:cNvPr id="15" name="TextBox 14">
            <a:extLst>
              <a:ext uri="{FF2B5EF4-FFF2-40B4-BE49-F238E27FC236}">
                <a16:creationId xmlns:a16="http://schemas.microsoft.com/office/drawing/2014/main" id="{CF07B9A6-8F3F-DBBC-F315-5C0E1E72242B}"/>
              </a:ext>
            </a:extLst>
          </p:cNvPr>
          <p:cNvSpPr txBox="1"/>
          <p:nvPr/>
        </p:nvSpPr>
        <p:spPr>
          <a:xfrm>
            <a:off x="6708741"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Rio Grande</a:t>
            </a:r>
            <a:endParaRPr lang="en-US"/>
          </a:p>
        </p:txBody>
      </p:sp>
      <p:sp>
        <p:nvSpPr>
          <p:cNvPr id="17" name="TextBox 16">
            <a:extLst>
              <a:ext uri="{FF2B5EF4-FFF2-40B4-BE49-F238E27FC236}">
                <a16:creationId xmlns:a16="http://schemas.microsoft.com/office/drawing/2014/main" id="{62E7151C-9EB4-BC7A-27DB-B369F7BC4D4C}"/>
              </a:ext>
            </a:extLst>
          </p:cNvPr>
          <p:cNvSpPr txBox="1"/>
          <p:nvPr/>
        </p:nvSpPr>
        <p:spPr>
          <a:xfrm>
            <a:off x="9772453"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West Texas</a:t>
            </a:r>
            <a:endParaRPr lang="en-US"/>
          </a:p>
        </p:txBody>
      </p:sp>
      <p:sp>
        <p:nvSpPr>
          <p:cNvPr id="22" name="TextBox 21">
            <a:extLst>
              <a:ext uri="{FF2B5EF4-FFF2-40B4-BE49-F238E27FC236}">
                <a16:creationId xmlns:a16="http://schemas.microsoft.com/office/drawing/2014/main" id="{D15BF498-7A6A-8CD6-0EA0-EFD259270EE7}"/>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citation</a:t>
            </a:r>
          </a:p>
        </p:txBody>
      </p:sp>
      <p:pic>
        <p:nvPicPr>
          <p:cNvPr id="3" name="Picture 18" descr="A graph of the number of countries/regions in the united states&#10;&#10;Description automatically generated">
            <a:extLst>
              <a:ext uri="{FF2B5EF4-FFF2-40B4-BE49-F238E27FC236}">
                <a16:creationId xmlns:a16="http://schemas.microsoft.com/office/drawing/2014/main" id="{FC77B947-4BB6-E15B-0E6F-8A9B4398171E}"/>
              </a:ext>
            </a:extLst>
          </p:cNvPr>
          <p:cNvPicPr>
            <a:picLocks noChangeAspect="1"/>
          </p:cNvPicPr>
          <p:nvPr/>
        </p:nvPicPr>
        <p:blipFill>
          <a:blip r:embed="rId2"/>
          <a:stretch>
            <a:fillRect/>
          </a:stretch>
        </p:blipFill>
        <p:spPr>
          <a:xfrm>
            <a:off x="199534" y="2245212"/>
            <a:ext cx="2743200" cy="2367575"/>
          </a:xfrm>
          <a:prstGeom prst="rect">
            <a:avLst/>
          </a:prstGeom>
        </p:spPr>
      </p:pic>
      <p:sp>
        <p:nvSpPr>
          <p:cNvPr id="7" name="TextBox 6">
            <a:extLst>
              <a:ext uri="{FF2B5EF4-FFF2-40B4-BE49-F238E27FC236}">
                <a16:creationId xmlns:a16="http://schemas.microsoft.com/office/drawing/2014/main" id="{9125B665-3BF4-3F3F-BAF7-D77A7DD25098}"/>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2" name="Picture 3" descr="A graph of different colored lines&#10;&#10;Description automatically generated">
            <a:extLst>
              <a:ext uri="{FF2B5EF4-FFF2-40B4-BE49-F238E27FC236}">
                <a16:creationId xmlns:a16="http://schemas.microsoft.com/office/drawing/2014/main" id="{884EA079-13CE-F04F-8FCC-402643DB6639}"/>
              </a:ext>
            </a:extLst>
          </p:cNvPr>
          <p:cNvPicPr>
            <a:picLocks noChangeAspect="1"/>
          </p:cNvPicPr>
          <p:nvPr/>
        </p:nvPicPr>
        <p:blipFill>
          <a:blip r:embed="rId3"/>
          <a:stretch>
            <a:fillRect/>
          </a:stretch>
        </p:blipFill>
        <p:spPr>
          <a:xfrm>
            <a:off x="3431309" y="921333"/>
            <a:ext cx="2743200" cy="2367575"/>
          </a:xfrm>
          <a:prstGeom prst="rect">
            <a:avLst/>
          </a:prstGeom>
        </p:spPr>
      </p:pic>
      <p:pic>
        <p:nvPicPr>
          <p:cNvPr id="4" name="Picture 5" descr="A graph of different colored lines&#10;&#10;Description automatically generated">
            <a:extLst>
              <a:ext uri="{FF2B5EF4-FFF2-40B4-BE49-F238E27FC236}">
                <a16:creationId xmlns:a16="http://schemas.microsoft.com/office/drawing/2014/main" id="{80B81CA7-0252-404A-4D18-8CD7F17650FE}"/>
              </a:ext>
            </a:extLst>
          </p:cNvPr>
          <p:cNvPicPr>
            <a:picLocks noChangeAspect="1"/>
          </p:cNvPicPr>
          <p:nvPr/>
        </p:nvPicPr>
        <p:blipFill>
          <a:blip r:embed="rId4"/>
          <a:stretch>
            <a:fillRect/>
          </a:stretch>
        </p:blipFill>
        <p:spPr>
          <a:xfrm>
            <a:off x="6386945" y="921333"/>
            <a:ext cx="2743200" cy="2367575"/>
          </a:xfrm>
          <a:prstGeom prst="rect">
            <a:avLst/>
          </a:prstGeom>
        </p:spPr>
      </p:pic>
      <p:pic>
        <p:nvPicPr>
          <p:cNvPr id="6" name="Picture 7" descr="A graph of different colored lines&#10;&#10;Description automatically generated">
            <a:extLst>
              <a:ext uri="{FF2B5EF4-FFF2-40B4-BE49-F238E27FC236}">
                <a16:creationId xmlns:a16="http://schemas.microsoft.com/office/drawing/2014/main" id="{B4AD7D10-6A01-F45A-6D6A-F5DEC2FF1AE0}"/>
              </a:ext>
            </a:extLst>
          </p:cNvPr>
          <p:cNvPicPr>
            <a:picLocks noChangeAspect="1"/>
          </p:cNvPicPr>
          <p:nvPr/>
        </p:nvPicPr>
        <p:blipFill>
          <a:blip r:embed="rId5"/>
          <a:stretch>
            <a:fillRect/>
          </a:stretch>
        </p:blipFill>
        <p:spPr>
          <a:xfrm>
            <a:off x="9204036" y="921333"/>
            <a:ext cx="2743200" cy="2367575"/>
          </a:xfrm>
          <a:prstGeom prst="rect">
            <a:avLst/>
          </a:prstGeom>
        </p:spPr>
      </p:pic>
      <p:pic>
        <p:nvPicPr>
          <p:cNvPr id="8" name="Picture 9" descr="A graph of different colored lines&#10;&#10;Description automatically generated">
            <a:extLst>
              <a:ext uri="{FF2B5EF4-FFF2-40B4-BE49-F238E27FC236}">
                <a16:creationId xmlns:a16="http://schemas.microsoft.com/office/drawing/2014/main" id="{6A672FD9-ED74-BC2E-328E-652A04286A57}"/>
              </a:ext>
            </a:extLst>
          </p:cNvPr>
          <p:cNvPicPr>
            <a:picLocks noChangeAspect="1"/>
          </p:cNvPicPr>
          <p:nvPr/>
        </p:nvPicPr>
        <p:blipFill>
          <a:blip r:embed="rId6"/>
          <a:stretch>
            <a:fillRect/>
          </a:stretch>
        </p:blipFill>
        <p:spPr>
          <a:xfrm>
            <a:off x="3362036" y="4077091"/>
            <a:ext cx="2743200" cy="2367575"/>
          </a:xfrm>
          <a:prstGeom prst="rect">
            <a:avLst/>
          </a:prstGeom>
        </p:spPr>
      </p:pic>
      <p:pic>
        <p:nvPicPr>
          <p:cNvPr id="10" name="Picture 11" descr="A graph of different colored lines&#10;&#10;Description automatically generated">
            <a:extLst>
              <a:ext uri="{FF2B5EF4-FFF2-40B4-BE49-F238E27FC236}">
                <a16:creationId xmlns:a16="http://schemas.microsoft.com/office/drawing/2014/main" id="{C0960697-69F4-34CD-742B-E5D570DC695A}"/>
              </a:ext>
            </a:extLst>
          </p:cNvPr>
          <p:cNvPicPr>
            <a:picLocks noChangeAspect="1"/>
          </p:cNvPicPr>
          <p:nvPr/>
        </p:nvPicPr>
        <p:blipFill>
          <a:blip r:embed="rId7"/>
          <a:stretch>
            <a:fillRect/>
          </a:stretch>
        </p:blipFill>
        <p:spPr>
          <a:xfrm>
            <a:off x="6386945" y="4077090"/>
            <a:ext cx="2743200" cy="2367575"/>
          </a:xfrm>
          <a:prstGeom prst="rect">
            <a:avLst/>
          </a:prstGeom>
        </p:spPr>
      </p:pic>
      <p:pic>
        <p:nvPicPr>
          <p:cNvPr id="12" name="Picture 13" descr="A graph of different colored lines&#10;&#10;Description automatically generated">
            <a:extLst>
              <a:ext uri="{FF2B5EF4-FFF2-40B4-BE49-F238E27FC236}">
                <a16:creationId xmlns:a16="http://schemas.microsoft.com/office/drawing/2014/main" id="{D931B3BD-E4D7-237B-56FC-CA546EA97389}"/>
              </a:ext>
            </a:extLst>
          </p:cNvPr>
          <p:cNvPicPr>
            <a:picLocks noChangeAspect="1"/>
          </p:cNvPicPr>
          <p:nvPr/>
        </p:nvPicPr>
        <p:blipFill>
          <a:blip r:embed="rId8"/>
          <a:stretch>
            <a:fillRect/>
          </a:stretch>
        </p:blipFill>
        <p:spPr>
          <a:xfrm>
            <a:off x="9204036" y="4077091"/>
            <a:ext cx="2743200" cy="2367575"/>
          </a:xfrm>
          <a:prstGeom prst="rect">
            <a:avLst/>
          </a:prstGeom>
        </p:spPr>
      </p:pic>
    </p:spTree>
    <p:extLst>
      <p:ext uri="{BB962C8B-B14F-4D97-AF65-F5344CB8AC3E}">
        <p14:creationId xmlns:p14="http://schemas.microsoft.com/office/powerpoint/2010/main" val="240207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8A0ABC-7603-055A-D30E-19ABDC638DC1}"/>
              </a:ext>
            </a:extLst>
          </p:cNvPr>
          <p:cNvSpPr txBox="1"/>
          <p:nvPr/>
        </p:nvSpPr>
        <p:spPr>
          <a:xfrm>
            <a:off x="3943546"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East</a:t>
            </a:r>
            <a:endParaRPr lang="en-US"/>
          </a:p>
        </p:txBody>
      </p:sp>
      <p:sp>
        <p:nvSpPr>
          <p:cNvPr id="6" name="TextBox 5">
            <a:extLst>
              <a:ext uri="{FF2B5EF4-FFF2-40B4-BE49-F238E27FC236}">
                <a16:creationId xmlns:a16="http://schemas.microsoft.com/office/drawing/2014/main" id="{35C0C685-57CB-E3B8-09DC-6B33C78C155E}"/>
              </a:ext>
            </a:extLst>
          </p:cNvPr>
          <p:cNvSpPr txBox="1"/>
          <p:nvPr/>
        </p:nvSpPr>
        <p:spPr>
          <a:xfrm>
            <a:off x="6803010"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Alamo</a:t>
            </a:r>
            <a:endParaRPr lang="en-US"/>
          </a:p>
        </p:txBody>
      </p:sp>
      <p:sp>
        <p:nvSpPr>
          <p:cNvPr id="8" name="TextBox 7">
            <a:extLst>
              <a:ext uri="{FF2B5EF4-FFF2-40B4-BE49-F238E27FC236}">
                <a16:creationId xmlns:a16="http://schemas.microsoft.com/office/drawing/2014/main" id="{48922613-97D6-75C1-DA19-1B4746B998C6}"/>
              </a:ext>
            </a:extLst>
          </p:cNvPr>
          <p:cNvSpPr txBox="1"/>
          <p:nvPr/>
        </p:nvSpPr>
        <p:spPr>
          <a:xfrm>
            <a:off x="9583917" y="42420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Capital</a:t>
            </a:r>
            <a:endParaRPr lang="en-US"/>
          </a:p>
        </p:txBody>
      </p:sp>
      <p:sp>
        <p:nvSpPr>
          <p:cNvPr id="10" name="TextBox 9">
            <a:extLst>
              <a:ext uri="{FF2B5EF4-FFF2-40B4-BE49-F238E27FC236}">
                <a16:creationId xmlns:a16="http://schemas.microsoft.com/office/drawing/2014/main" id="{FE6D9CD3-217F-839E-8964-133607F9EEA0}"/>
              </a:ext>
            </a:extLst>
          </p:cNvPr>
          <p:cNvSpPr txBox="1"/>
          <p:nvPr/>
        </p:nvSpPr>
        <p:spPr>
          <a:xfrm>
            <a:off x="3692164"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Central Texas</a:t>
            </a:r>
            <a:endParaRPr lang="en-US"/>
          </a:p>
        </p:txBody>
      </p:sp>
      <p:sp>
        <p:nvSpPr>
          <p:cNvPr id="12" name="TextBox 11">
            <a:extLst>
              <a:ext uri="{FF2B5EF4-FFF2-40B4-BE49-F238E27FC236}">
                <a16:creationId xmlns:a16="http://schemas.microsoft.com/office/drawing/2014/main" id="{94389CC9-E365-B5E5-AEA8-5FB0B544C5D1}"/>
              </a:ext>
            </a:extLst>
          </p:cNvPr>
          <p:cNvSpPr txBox="1"/>
          <p:nvPr/>
        </p:nvSpPr>
        <p:spPr>
          <a:xfrm>
            <a:off x="6724453"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Gulf Coast</a:t>
            </a:r>
            <a:endParaRPr lang="en-US"/>
          </a:p>
        </p:txBody>
      </p:sp>
      <p:sp>
        <p:nvSpPr>
          <p:cNvPr id="14" name="TextBox 13">
            <a:extLst>
              <a:ext uri="{FF2B5EF4-FFF2-40B4-BE49-F238E27FC236}">
                <a16:creationId xmlns:a16="http://schemas.microsoft.com/office/drawing/2014/main" id="{8540C09A-C13E-07C0-59C7-442D9282270F}"/>
              </a:ext>
            </a:extLst>
          </p:cNvPr>
          <p:cNvSpPr txBox="1"/>
          <p:nvPr/>
        </p:nvSpPr>
        <p:spPr>
          <a:xfrm>
            <a:off x="9473938" y="349577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High Plains</a:t>
            </a:r>
            <a:endParaRPr lang="en-US"/>
          </a:p>
        </p:txBody>
      </p:sp>
      <p:sp>
        <p:nvSpPr>
          <p:cNvPr id="17" name="TextBox 16">
            <a:extLst>
              <a:ext uri="{FF2B5EF4-FFF2-40B4-BE49-F238E27FC236}">
                <a16:creationId xmlns:a16="http://schemas.microsoft.com/office/drawing/2014/main" id="{47183EB3-490B-40FF-8B92-DEE725CB1402}"/>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search(few records, wide CI, similar trends)</a:t>
            </a:r>
          </a:p>
        </p:txBody>
      </p:sp>
      <p:sp>
        <p:nvSpPr>
          <p:cNvPr id="2" name="TextBox 1">
            <a:extLst>
              <a:ext uri="{FF2B5EF4-FFF2-40B4-BE49-F238E27FC236}">
                <a16:creationId xmlns:a16="http://schemas.microsoft.com/office/drawing/2014/main" id="{8135555A-E2C7-10AC-F139-ACFE149A7DE0}"/>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3" name="Picture 3" descr="A graph with numbers and lines&#10;&#10;Description automatically generated">
            <a:extLst>
              <a:ext uri="{FF2B5EF4-FFF2-40B4-BE49-F238E27FC236}">
                <a16:creationId xmlns:a16="http://schemas.microsoft.com/office/drawing/2014/main" id="{C96759B5-1934-6C1D-464F-39935CC56E23}"/>
              </a:ext>
            </a:extLst>
          </p:cNvPr>
          <p:cNvPicPr>
            <a:picLocks noChangeAspect="1"/>
          </p:cNvPicPr>
          <p:nvPr/>
        </p:nvPicPr>
        <p:blipFill>
          <a:blip r:embed="rId2"/>
          <a:stretch>
            <a:fillRect/>
          </a:stretch>
        </p:blipFill>
        <p:spPr>
          <a:xfrm>
            <a:off x="3235036" y="959332"/>
            <a:ext cx="2743200" cy="2376247"/>
          </a:xfrm>
          <a:prstGeom prst="rect">
            <a:avLst/>
          </a:prstGeom>
        </p:spPr>
      </p:pic>
      <p:pic>
        <p:nvPicPr>
          <p:cNvPr id="4" name="Picture 6" descr="A graph of different colored lines&#10;&#10;Description automatically generated">
            <a:extLst>
              <a:ext uri="{FF2B5EF4-FFF2-40B4-BE49-F238E27FC236}">
                <a16:creationId xmlns:a16="http://schemas.microsoft.com/office/drawing/2014/main" id="{EFDDF388-1368-4B1E-C6CB-08112A611ADD}"/>
              </a:ext>
            </a:extLst>
          </p:cNvPr>
          <p:cNvPicPr>
            <a:picLocks noChangeAspect="1"/>
          </p:cNvPicPr>
          <p:nvPr/>
        </p:nvPicPr>
        <p:blipFill>
          <a:blip r:embed="rId3"/>
          <a:stretch>
            <a:fillRect/>
          </a:stretch>
        </p:blipFill>
        <p:spPr>
          <a:xfrm>
            <a:off x="6092536" y="956402"/>
            <a:ext cx="2743200" cy="2399423"/>
          </a:xfrm>
          <a:prstGeom prst="rect">
            <a:avLst/>
          </a:prstGeom>
        </p:spPr>
      </p:pic>
      <p:pic>
        <p:nvPicPr>
          <p:cNvPr id="7" name="Picture 8" descr="A graph of different colored lines&#10;&#10;Description automatically generated">
            <a:extLst>
              <a:ext uri="{FF2B5EF4-FFF2-40B4-BE49-F238E27FC236}">
                <a16:creationId xmlns:a16="http://schemas.microsoft.com/office/drawing/2014/main" id="{BF0F6B4D-8DDB-F21B-407A-BEF90B592DE1}"/>
              </a:ext>
            </a:extLst>
          </p:cNvPr>
          <p:cNvPicPr>
            <a:picLocks noChangeAspect="1"/>
          </p:cNvPicPr>
          <p:nvPr/>
        </p:nvPicPr>
        <p:blipFill>
          <a:blip r:embed="rId4"/>
          <a:stretch>
            <a:fillRect/>
          </a:stretch>
        </p:blipFill>
        <p:spPr>
          <a:xfrm>
            <a:off x="8906741" y="939083"/>
            <a:ext cx="2743200" cy="2399423"/>
          </a:xfrm>
          <a:prstGeom prst="rect">
            <a:avLst/>
          </a:prstGeom>
        </p:spPr>
      </p:pic>
      <p:pic>
        <p:nvPicPr>
          <p:cNvPr id="9" name="Picture 10" descr="A graph of different colored lines&#10;&#10;Description automatically generated">
            <a:extLst>
              <a:ext uri="{FF2B5EF4-FFF2-40B4-BE49-F238E27FC236}">
                <a16:creationId xmlns:a16="http://schemas.microsoft.com/office/drawing/2014/main" id="{2BC996E6-5BBC-684D-E47F-368A2017B07F}"/>
              </a:ext>
            </a:extLst>
          </p:cNvPr>
          <p:cNvPicPr>
            <a:picLocks noChangeAspect="1"/>
          </p:cNvPicPr>
          <p:nvPr/>
        </p:nvPicPr>
        <p:blipFill>
          <a:blip r:embed="rId5"/>
          <a:stretch>
            <a:fillRect/>
          </a:stretch>
        </p:blipFill>
        <p:spPr>
          <a:xfrm>
            <a:off x="3321627" y="4030379"/>
            <a:ext cx="2743200" cy="2399423"/>
          </a:xfrm>
          <a:prstGeom prst="rect">
            <a:avLst/>
          </a:prstGeom>
        </p:spPr>
      </p:pic>
      <p:pic>
        <p:nvPicPr>
          <p:cNvPr id="11" name="Picture 12" descr="A graph of different colored lines&#10;&#10;Description automatically generated">
            <a:extLst>
              <a:ext uri="{FF2B5EF4-FFF2-40B4-BE49-F238E27FC236}">
                <a16:creationId xmlns:a16="http://schemas.microsoft.com/office/drawing/2014/main" id="{669A7D97-204A-B285-DD55-35B2750D3DD6}"/>
              </a:ext>
            </a:extLst>
          </p:cNvPr>
          <p:cNvPicPr>
            <a:picLocks noChangeAspect="1"/>
          </p:cNvPicPr>
          <p:nvPr/>
        </p:nvPicPr>
        <p:blipFill>
          <a:blip r:embed="rId6"/>
          <a:stretch>
            <a:fillRect/>
          </a:stretch>
        </p:blipFill>
        <p:spPr>
          <a:xfrm>
            <a:off x="6092536" y="4030379"/>
            <a:ext cx="2743200" cy="2399423"/>
          </a:xfrm>
          <a:prstGeom prst="rect">
            <a:avLst/>
          </a:prstGeom>
        </p:spPr>
      </p:pic>
      <p:pic>
        <p:nvPicPr>
          <p:cNvPr id="13" name="Picture 14" descr="A graph of different colored lines&#10;&#10;Description automatically generated">
            <a:extLst>
              <a:ext uri="{FF2B5EF4-FFF2-40B4-BE49-F238E27FC236}">
                <a16:creationId xmlns:a16="http://schemas.microsoft.com/office/drawing/2014/main" id="{920EBDBF-AB33-B480-3526-12C941E5A9AB}"/>
              </a:ext>
            </a:extLst>
          </p:cNvPr>
          <p:cNvPicPr>
            <a:picLocks noChangeAspect="1"/>
          </p:cNvPicPr>
          <p:nvPr/>
        </p:nvPicPr>
        <p:blipFill>
          <a:blip r:embed="rId7"/>
          <a:stretch>
            <a:fillRect/>
          </a:stretch>
        </p:blipFill>
        <p:spPr>
          <a:xfrm>
            <a:off x="8906741" y="4030379"/>
            <a:ext cx="2743200" cy="2399423"/>
          </a:xfrm>
          <a:prstGeom prst="rect">
            <a:avLst/>
          </a:prstGeom>
        </p:spPr>
      </p:pic>
      <p:pic>
        <p:nvPicPr>
          <p:cNvPr id="16" name="Picture 15" descr="A graph of different colored lines&#10;&#10;Description automatically generated">
            <a:extLst>
              <a:ext uri="{FF2B5EF4-FFF2-40B4-BE49-F238E27FC236}">
                <a16:creationId xmlns:a16="http://schemas.microsoft.com/office/drawing/2014/main" id="{8978BE8B-CF99-16B4-C00B-7DAC1126E1CA}"/>
              </a:ext>
            </a:extLst>
          </p:cNvPr>
          <p:cNvPicPr>
            <a:picLocks noChangeAspect="1"/>
          </p:cNvPicPr>
          <p:nvPr/>
        </p:nvPicPr>
        <p:blipFill>
          <a:blip r:embed="rId8"/>
          <a:stretch>
            <a:fillRect/>
          </a:stretch>
        </p:blipFill>
        <p:spPr>
          <a:xfrm>
            <a:off x="412173" y="2435712"/>
            <a:ext cx="2743200" cy="2367575"/>
          </a:xfrm>
          <a:prstGeom prst="rect">
            <a:avLst/>
          </a:prstGeom>
        </p:spPr>
      </p:pic>
    </p:spTree>
    <p:extLst>
      <p:ext uri="{BB962C8B-B14F-4D97-AF65-F5344CB8AC3E}">
        <p14:creationId xmlns:p14="http://schemas.microsoft.com/office/powerpoint/2010/main" val="243229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8A5DF1-350E-E44C-4119-4ACF0BA563A0}"/>
              </a:ext>
            </a:extLst>
          </p:cNvPr>
          <p:cNvSpPr txBox="1"/>
          <p:nvPr/>
        </p:nvSpPr>
        <p:spPr>
          <a:xfrm>
            <a:off x="3990680" y="455629"/>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Metroplex</a:t>
            </a:r>
            <a:endParaRPr lang="en-US"/>
          </a:p>
        </p:txBody>
      </p:sp>
      <p:sp>
        <p:nvSpPr>
          <p:cNvPr id="9" name="TextBox 8">
            <a:extLst>
              <a:ext uri="{FF2B5EF4-FFF2-40B4-BE49-F238E27FC236}">
                <a16:creationId xmlns:a16="http://schemas.microsoft.com/office/drawing/2014/main" id="{17887061-902F-C961-DB6F-98E8A62C6DC7}"/>
              </a:ext>
            </a:extLst>
          </p:cNvPr>
          <p:cNvSpPr txBox="1"/>
          <p:nvPr/>
        </p:nvSpPr>
        <p:spPr>
          <a:xfrm>
            <a:off x="6865854" y="36921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Northwest</a:t>
            </a:r>
          </a:p>
        </p:txBody>
      </p:sp>
      <p:sp>
        <p:nvSpPr>
          <p:cNvPr id="11" name="TextBox 10">
            <a:extLst>
              <a:ext uri="{FF2B5EF4-FFF2-40B4-BE49-F238E27FC236}">
                <a16:creationId xmlns:a16="http://schemas.microsoft.com/office/drawing/2014/main" id="{67D123B0-4FB0-D653-E41F-6FAE6A881D88}"/>
              </a:ext>
            </a:extLst>
          </p:cNvPr>
          <p:cNvSpPr txBox="1"/>
          <p:nvPr/>
        </p:nvSpPr>
        <p:spPr>
          <a:xfrm>
            <a:off x="9631050" y="369217"/>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 Texas</a:t>
            </a:r>
          </a:p>
        </p:txBody>
      </p:sp>
      <p:sp>
        <p:nvSpPr>
          <p:cNvPr id="13" name="TextBox 12">
            <a:extLst>
              <a:ext uri="{FF2B5EF4-FFF2-40B4-BE49-F238E27FC236}">
                <a16:creationId xmlns:a16="http://schemas.microsoft.com/office/drawing/2014/main" id="{6C739CE1-5961-0819-7D1C-7A31A5CE7408}"/>
              </a:ext>
            </a:extLst>
          </p:cNvPr>
          <p:cNvSpPr txBox="1"/>
          <p:nvPr/>
        </p:nvSpPr>
        <p:spPr>
          <a:xfrm>
            <a:off x="3645030"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Southeast</a:t>
            </a:r>
            <a:endParaRPr lang="en-US"/>
          </a:p>
        </p:txBody>
      </p:sp>
      <p:sp>
        <p:nvSpPr>
          <p:cNvPr id="15" name="TextBox 14">
            <a:extLst>
              <a:ext uri="{FF2B5EF4-FFF2-40B4-BE49-F238E27FC236}">
                <a16:creationId xmlns:a16="http://schemas.microsoft.com/office/drawing/2014/main" id="{CF07B9A6-8F3F-DBBC-F315-5C0E1E72242B}"/>
              </a:ext>
            </a:extLst>
          </p:cNvPr>
          <p:cNvSpPr txBox="1"/>
          <p:nvPr/>
        </p:nvSpPr>
        <p:spPr>
          <a:xfrm>
            <a:off x="6708741"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Upper Rio Grande</a:t>
            </a:r>
            <a:endParaRPr lang="en-US"/>
          </a:p>
        </p:txBody>
      </p:sp>
      <p:sp>
        <p:nvSpPr>
          <p:cNvPr id="17" name="TextBox 16">
            <a:extLst>
              <a:ext uri="{FF2B5EF4-FFF2-40B4-BE49-F238E27FC236}">
                <a16:creationId xmlns:a16="http://schemas.microsoft.com/office/drawing/2014/main" id="{62E7151C-9EB4-BC7A-27DB-B369F7BC4D4C}"/>
              </a:ext>
            </a:extLst>
          </p:cNvPr>
          <p:cNvSpPr txBox="1"/>
          <p:nvPr/>
        </p:nvSpPr>
        <p:spPr>
          <a:xfrm>
            <a:off x="9772453" y="351148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West Texas</a:t>
            </a:r>
            <a:endParaRPr lang="en-US"/>
          </a:p>
        </p:txBody>
      </p:sp>
      <p:sp>
        <p:nvSpPr>
          <p:cNvPr id="22" name="TextBox 21">
            <a:extLst>
              <a:ext uri="{FF2B5EF4-FFF2-40B4-BE49-F238E27FC236}">
                <a16:creationId xmlns:a16="http://schemas.microsoft.com/office/drawing/2014/main" id="{D15BF498-7A6A-8CD6-0EA0-EFD259270EE7}"/>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search(few records, wide CI, similar trends)</a:t>
            </a:r>
          </a:p>
        </p:txBody>
      </p:sp>
      <p:sp>
        <p:nvSpPr>
          <p:cNvPr id="7" name="TextBox 6">
            <a:extLst>
              <a:ext uri="{FF2B5EF4-FFF2-40B4-BE49-F238E27FC236}">
                <a16:creationId xmlns:a16="http://schemas.microsoft.com/office/drawing/2014/main" id="{9125B665-3BF4-3F3F-BAF7-D77A7DD25098}"/>
              </a:ext>
            </a:extLst>
          </p:cNvPr>
          <p:cNvSpPr txBox="1"/>
          <p:nvPr/>
        </p:nvSpPr>
        <p:spPr>
          <a:xfrm>
            <a:off x="940805" y="187027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2" name="Picture 3" descr="A graph of different colored lines&#10;&#10;Description automatically generated">
            <a:extLst>
              <a:ext uri="{FF2B5EF4-FFF2-40B4-BE49-F238E27FC236}">
                <a16:creationId xmlns:a16="http://schemas.microsoft.com/office/drawing/2014/main" id="{67F56157-8079-9FDE-1BD3-391A35D6A071}"/>
              </a:ext>
            </a:extLst>
          </p:cNvPr>
          <p:cNvPicPr>
            <a:picLocks noChangeAspect="1"/>
          </p:cNvPicPr>
          <p:nvPr/>
        </p:nvPicPr>
        <p:blipFill>
          <a:blip r:embed="rId2"/>
          <a:stretch>
            <a:fillRect/>
          </a:stretch>
        </p:blipFill>
        <p:spPr>
          <a:xfrm>
            <a:off x="3330286" y="852493"/>
            <a:ext cx="2743200" cy="2399423"/>
          </a:xfrm>
          <a:prstGeom prst="rect">
            <a:avLst/>
          </a:prstGeom>
        </p:spPr>
      </p:pic>
      <p:pic>
        <p:nvPicPr>
          <p:cNvPr id="4" name="Picture 5" descr="A graph of different colored lines&#10;&#10;Description automatically generated">
            <a:extLst>
              <a:ext uri="{FF2B5EF4-FFF2-40B4-BE49-F238E27FC236}">
                <a16:creationId xmlns:a16="http://schemas.microsoft.com/office/drawing/2014/main" id="{9163100F-317F-1AA3-0553-889F63FC8A21}"/>
              </a:ext>
            </a:extLst>
          </p:cNvPr>
          <p:cNvPicPr>
            <a:picLocks noChangeAspect="1"/>
          </p:cNvPicPr>
          <p:nvPr/>
        </p:nvPicPr>
        <p:blipFill>
          <a:blip r:embed="rId3"/>
          <a:stretch>
            <a:fillRect/>
          </a:stretch>
        </p:blipFill>
        <p:spPr>
          <a:xfrm>
            <a:off x="6092536" y="852493"/>
            <a:ext cx="2743200" cy="2399423"/>
          </a:xfrm>
          <a:prstGeom prst="rect">
            <a:avLst/>
          </a:prstGeom>
        </p:spPr>
      </p:pic>
      <p:pic>
        <p:nvPicPr>
          <p:cNvPr id="6" name="Picture 7" descr="A graph with different colored lines&#10;&#10;Description automatically generated">
            <a:extLst>
              <a:ext uri="{FF2B5EF4-FFF2-40B4-BE49-F238E27FC236}">
                <a16:creationId xmlns:a16="http://schemas.microsoft.com/office/drawing/2014/main" id="{F26E8FE9-8F95-722E-2C05-8A709404CA06}"/>
              </a:ext>
            </a:extLst>
          </p:cNvPr>
          <p:cNvPicPr>
            <a:picLocks noChangeAspect="1"/>
          </p:cNvPicPr>
          <p:nvPr/>
        </p:nvPicPr>
        <p:blipFill>
          <a:blip r:embed="rId4"/>
          <a:stretch>
            <a:fillRect/>
          </a:stretch>
        </p:blipFill>
        <p:spPr>
          <a:xfrm>
            <a:off x="8915400" y="817856"/>
            <a:ext cx="2743200" cy="2399423"/>
          </a:xfrm>
          <a:prstGeom prst="rect">
            <a:avLst/>
          </a:prstGeom>
        </p:spPr>
      </p:pic>
      <p:pic>
        <p:nvPicPr>
          <p:cNvPr id="8" name="Picture 9" descr="A graph of different colored lines&#10;&#10;Description automatically generated">
            <a:extLst>
              <a:ext uri="{FF2B5EF4-FFF2-40B4-BE49-F238E27FC236}">
                <a16:creationId xmlns:a16="http://schemas.microsoft.com/office/drawing/2014/main" id="{A85AB09D-9AD9-BDFE-A042-7C5B582A1FF9}"/>
              </a:ext>
            </a:extLst>
          </p:cNvPr>
          <p:cNvPicPr>
            <a:picLocks noChangeAspect="1"/>
          </p:cNvPicPr>
          <p:nvPr/>
        </p:nvPicPr>
        <p:blipFill>
          <a:blip r:embed="rId5"/>
          <a:stretch>
            <a:fillRect/>
          </a:stretch>
        </p:blipFill>
        <p:spPr>
          <a:xfrm>
            <a:off x="3235036" y="4120753"/>
            <a:ext cx="2743200" cy="2357222"/>
          </a:xfrm>
          <a:prstGeom prst="rect">
            <a:avLst/>
          </a:prstGeom>
        </p:spPr>
      </p:pic>
      <p:pic>
        <p:nvPicPr>
          <p:cNvPr id="10" name="Picture 11" descr="A graph with green lines and numbers&#10;&#10;Description automatically generated">
            <a:extLst>
              <a:ext uri="{FF2B5EF4-FFF2-40B4-BE49-F238E27FC236}">
                <a16:creationId xmlns:a16="http://schemas.microsoft.com/office/drawing/2014/main" id="{0B4D66B3-D79F-E5D7-09BF-17AA7E7E0AAB}"/>
              </a:ext>
            </a:extLst>
          </p:cNvPr>
          <p:cNvPicPr>
            <a:picLocks noChangeAspect="1"/>
          </p:cNvPicPr>
          <p:nvPr/>
        </p:nvPicPr>
        <p:blipFill>
          <a:blip r:embed="rId6"/>
          <a:stretch>
            <a:fillRect/>
          </a:stretch>
        </p:blipFill>
        <p:spPr>
          <a:xfrm>
            <a:off x="6179127" y="4054894"/>
            <a:ext cx="2743200" cy="2419666"/>
          </a:xfrm>
          <a:prstGeom prst="rect">
            <a:avLst/>
          </a:prstGeom>
        </p:spPr>
      </p:pic>
      <p:pic>
        <p:nvPicPr>
          <p:cNvPr id="12" name="Picture 13" descr="A graph with a green line&#10;&#10;Description automatically generated">
            <a:extLst>
              <a:ext uri="{FF2B5EF4-FFF2-40B4-BE49-F238E27FC236}">
                <a16:creationId xmlns:a16="http://schemas.microsoft.com/office/drawing/2014/main" id="{329D9487-7991-0E2E-CBCD-2222A2AC4396}"/>
              </a:ext>
            </a:extLst>
          </p:cNvPr>
          <p:cNvPicPr>
            <a:picLocks noChangeAspect="1"/>
          </p:cNvPicPr>
          <p:nvPr/>
        </p:nvPicPr>
        <p:blipFill>
          <a:blip r:embed="rId7"/>
          <a:stretch>
            <a:fillRect/>
          </a:stretch>
        </p:blipFill>
        <p:spPr>
          <a:xfrm>
            <a:off x="9140536" y="4003944"/>
            <a:ext cx="2743200" cy="2417658"/>
          </a:xfrm>
          <a:prstGeom prst="rect">
            <a:avLst/>
          </a:prstGeom>
        </p:spPr>
      </p:pic>
      <p:pic>
        <p:nvPicPr>
          <p:cNvPr id="14" name="Picture 15" descr="A graph of different colored lines&#10;&#10;Description automatically generated">
            <a:extLst>
              <a:ext uri="{FF2B5EF4-FFF2-40B4-BE49-F238E27FC236}">
                <a16:creationId xmlns:a16="http://schemas.microsoft.com/office/drawing/2014/main" id="{F5C4DD6F-D099-F41E-2F7C-29F152599431}"/>
              </a:ext>
            </a:extLst>
          </p:cNvPr>
          <p:cNvPicPr>
            <a:picLocks noChangeAspect="1"/>
          </p:cNvPicPr>
          <p:nvPr/>
        </p:nvPicPr>
        <p:blipFill>
          <a:blip r:embed="rId8"/>
          <a:stretch>
            <a:fillRect/>
          </a:stretch>
        </p:blipFill>
        <p:spPr>
          <a:xfrm>
            <a:off x="412173" y="2435712"/>
            <a:ext cx="2743200" cy="2367575"/>
          </a:xfrm>
          <a:prstGeom prst="rect">
            <a:avLst/>
          </a:prstGeom>
        </p:spPr>
      </p:pic>
    </p:spTree>
    <p:extLst>
      <p:ext uri="{BB962C8B-B14F-4D97-AF65-F5344CB8AC3E}">
        <p14:creationId xmlns:p14="http://schemas.microsoft.com/office/powerpoint/2010/main" val="3422831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3FB947-DDD7-266A-EFAE-8F9ED3505579}"/>
              </a:ext>
            </a:extLst>
          </p:cNvPr>
          <p:cNvSpPr txBox="1"/>
          <p:nvPr/>
        </p:nvSpPr>
        <p:spPr>
          <a:xfrm>
            <a:off x="157115" y="-62846"/>
            <a:ext cx="124590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cs typeface="Calibri" panose="020F0502020204030204"/>
              </a:rPr>
              <a:t>Speeding-only, contraband(few records, not meaningful</a:t>
            </a:r>
          </a:p>
        </p:txBody>
      </p:sp>
      <p:sp>
        <p:nvSpPr>
          <p:cNvPr id="6" name="TextBox 5">
            <a:extLst>
              <a:ext uri="{FF2B5EF4-FFF2-40B4-BE49-F238E27FC236}">
                <a16:creationId xmlns:a16="http://schemas.microsoft.com/office/drawing/2014/main" id="{874B1565-6A0F-E7F7-489E-EF9BE783C434}"/>
              </a:ext>
            </a:extLst>
          </p:cNvPr>
          <p:cNvSpPr txBox="1"/>
          <p:nvPr/>
        </p:nvSpPr>
        <p:spPr>
          <a:xfrm>
            <a:off x="1073727" y="952500"/>
            <a:ext cx="872836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For example, Capital region has 100~200 records per year from 2013-2016.</a:t>
            </a:r>
          </a:p>
          <a:p>
            <a:endParaRPr lang="en-US">
              <a:cs typeface="Calibri"/>
            </a:endParaRPr>
          </a:p>
          <a:p>
            <a:r>
              <a:rPr lang="en-US">
                <a:cs typeface="Calibri"/>
              </a:rPr>
              <a:t>This leads to singular matrix and the model cannot be fitted.</a:t>
            </a:r>
          </a:p>
        </p:txBody>
      </p:sp>
    </p:spTree>
    <p:extLst>
      <p:ext uri="{BB962C8B-B14F-4D97-AF65-F5344CB8AC3E}">
        <p14:creationId xmlns:p14="http://schemas.microsoft.com/office/powerpoint/2010/main" val="279005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DD5B7-B358-BAE5-89FB-C773C43085D2}"/>
              </a:ext>
            </a:extLst>
          </p:cNvPr>
          <p:cNvSpPr txBox="1"/>
          <p:nvPr/>
        </p:nvSpPr>
        <p:spPr>
          <a:xfrm>
            <a:off x="864123" y="487051"/>
            <a:ext cx="84527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hlinkClick r:id="rId2"/>
              </a:rPr>
              <a:t>https://www.dshs.texas.gov/regional-local-health-operations/texas-border-health/map-dshs-border-area</a:t>
            </a:r>
            <a:endParaRPr lang="en-US" sz="1200">
              <a:cs typeface="Calibri"/>
            </a:endParaRPr>
          </a:p>
        </p:txBody>
      </p:sp>
      <p:sp>
        <p:nvSpPr>
          <p:cNvPr id="3" name="TextBox 2">
            <a:extLst>
              <a:ext uri="{FF2B5EF4-FFF2-40B4-BE49-F238E27FC236}">
                <a16:creationId xmlns:a16="http://schemas.microsoft.com/office/drawing/2014/main" id="{D7CC167A-E560-9E86-5468-415C4B4382AE}"/>
              </a:ext>
            </a:extLst>
          </p:cNvPr>
          <p:cNvSpPr txBox="1"/>
          <p:nvPr/>
        </p:nvSpPr>
        <p:spPr>
          <a:xfrm>
            <a:off x="6975835" y="2160309"/>
            <a:ext cx="444630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20294F"/>
                </a:solidFill>
                <a:ea typeface="+mn-lt"/>
                <a:cs typeface="+mn-lt"/>
              </a:rPr>
              <a:t>The Department of State Health Services (DSHS) </a:t>
            </a:r>
            <a:r>
              <a:rPr lang="en-US" sz="2400" b="1">
                <a:solidFill>
                  <a:srgbClr val="20294F"/>
                </a:solidFill>
                <a:ea typeface="+mn-lt"/>
                <a:cs typeface="+mn-lt"/>
              </a:rPr>
              <a:t>border area</a:t>
            </a:r>
            <a:r>
              <a:rPr lang="en-US" sz="2400">
                <a:solidFill>
                  <a:srgbClr val="20294F"/>
                </a:solidFill>
                <a:ea typeface="+mn-lt"/>
                <a:cs typeface="+mn-lt"/>
              </a:rPr>
              <a:t> is defined as the area within 100 kilometers (or 62 miles) of the Rio Grande in the La Paz Agreement of 1983. This includes the 32 Texas Border Counties listed below and Mexico.</a:t>
            </a:r>
            <a:endParaRPr lang="en-US" sz="2400"/>
          </a:p>
        </p:txBody>
      </p:sp>
      <p:pic>
        <p:nvPicPr>
          <p:cNvPr id="4" name="Picture 4" descr="A map of texas with blue areas&#10;&#10;Description automatically generated">
            <a:extLst>
              <a:ext uri="{FF2B5EF4-FFF2-40B4-BE49-F238E27FC236}">
                <a16:creationId xmlns:a16="http://schemas.microsoft.com/office/drawing/2014/main" id="{CFA62C92-E4AC-D553-3E01-FFF429065AC5}"/>
              </a:ext>
            </a:extLst>
          </p:cNvPr>
          <p:cNvPicPr>
            <a:picLocks noChangeAspect="1"/>
          </p:cNvPicPr>
          <p:nvPr/>
        </p:nvPicPr>
        <p:blipFill>
          <a:blip r:embed="rId3"/>
          <a:stretch>
            <a:fillRect/>
          </a:stretch>
        </p:blipFill>
        <p:spPr>
          <a:xfrm>
            <a:off x="388070" y="763634"/>
            <a:ext cx="5822622" cy="5574259"/>
          </a:xfrm>
          <a:prstGeom prst="rect">
            <a:avLst/>
          </a:prstGeom>
        </p:spPr>
      </p:pic>
    </p:spTree>
    <p:extLst>
      <p:ext uri="{BB962C8B-B14F-4D97-AF65-F5344CB8AC3E}">
        <p14:creationId xmlns:p14="http://schemas.microsoft.com/office/powerpoint/2010/main" val="255174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101858-65CE-A41D-2CA2-371489953BAF}"/>
              </a:ext>
            </a:extLst>
          </p:cNvPr>
          <p:cNvSpPr txBox="1"/>
          <p:nvPr/>
        </p:nvSpPr>
        <p:spPr>
          <a:xfrm>
            <a:off x="2763574" y="145250"/>
            <a:ext cx="62895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Can we use regional Diversity Index to explain? </a:t>
            </a:r>
            <a:endParaRPr lang="en-US"/>
          </a:p>
        </p:txBody>
      </p:sp>
      <p:sp>
        <p:nvSpPr>
          <p:cNvPr id="6" name="TextBox 5">
            <a:extLst>
              <a:ext uri="{FF2B5EF4-FFF2-40B4-BE49-F238E27FC236}">
                <a16:creationId xmlns:a16="http://schemas.microsoft.com/office/drawing/2014/main" id="{C5D42176-F04A-7CE9-1CB4-B63AB4444FA9}"/>
              </a:ext>
            </a:extLst>
          </p:cNvPr>
          <p:cNvSpPr txBox="1"/>
          <p:nvPr/>
        </p:nvSpPr>
        <p:spPr>
          <a:xfrm>
            <a:off x="167640" y="502920"/>
            <a:ext cx="1466088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b="1">
                <a:solidFill>
                  <a:srgbClr val="C00000"/>
                </a:solidFill>
                <a:ea typeface="Calibri"/>
                <a:cs typeface="Calibri"/>
              </a:rPr>
              <a:t>Diversity Index(used by US census bureau for racial and ethnic diversity)</a:t>
            </a:r>
            <a:endParaRPr lang="en-US" b="1">
              <a:solidFill>
                <a:srgbClr val="FF0000"/>
              </a:solidFill>
              <a:ea typeface="Calibri" panose="020F0502020204030204"/>
              <a:cs typeface="Calibri" panose="020F0502020204030204"/>
            </a:endParaRPr>
          </a:p>
          <a:p>
            <a:r>
              <a:rPr lang="en-US" sz="1600">
                <a:ea typeface="Calibri"/>
                <a:cs typeface="Calibri"/>
              </a:rPr>
              <a:t>(</a:t>
            </a:r>
            <a:r>
              <a:rPr lang="en-US" sz="1600">
                <a:ea typeface="+mn-lt"/>
                <a:cs typeface="+mn-lt"/>
                <a:hlinkClick r:id="rId2"/>
              </a:rPr>
              <a:t>https://www.census.gov/library/visualizations/interactive/racial-and-ethnic-diversity-in-the-united-states-2010-and-2020-census.html</a:t>
            </a:r>
            <a:r>
              <a:rPr lang="en-US" sz="1600">
                <a:ea typeface="Calibri"/>
                <a:cs typeface="Calibri"/>
              </a:rPr>
              <a:t>)</a:t>
            </a:r>
          </a:p>
          <a:p>
            <a:r>
              <a:rPr lang="en-US" sz="1600">
                <a:ea typeface="Calibri"/>
                <a:cs typeface="Calibri"/>
              </a:rPr>
              <a:t>We use Simpson's Diversity Index, which is just a small modification(</a:t>
            </a:r>
            <a:r>
              <a:rPr lang="en-US" sz="1600">
                <a:ea typeface="+mn-lt"/>
                <a:cs typeface="+mn-lt"/>
                <a:hlinkClick r:id="rId3"/>
              </a:rPr>
              <a:t>https://geographyfieldwork.com/Simpson'sDiversityIndex.htm</a:t>
            </a:r>
            <a:r>
              <a:rPr lang="en-US" sz="1600">
                <a:ea typeface="Calibri"/>
                <a:cs typeface="Calibri"/>
              </a:rPr>
              <a:t>)</a:t>
            </a:r>
          </a:p>
        </p:txBody>
      </p:sp>
      <p:pic>
        <p:nvPicPr>
          <p:cNvPr id="7" name="Picture 6" descr="A white text on a black background&#10;&#10;Description automatically generated">
            <a:extLst>
              <a:ext uri="{FF2B5EF4-FFF2-40B4-BE49-F238E27FC236}">
                <a16:creationId xmlns:a16="http://schemas.microsoft.com/office/drawing/2014/main" id="{D9E5C807-A3F7-6699-63E5-6C7C6060FBF7}"/>
              </a:ext>
            </a:extLst>
          </p:cNvPr>
          <p:cNvPicPr>
            <a:picLocks noChangeAspect="1"/>
          </p:cNvPicPr>
          <p:nvPr/>
        </p:nvPicPr>
        <p:blipFill>
          <a:blip r:embed="rId4"/>
          <a:stretch>
            <a:fillRect/>
          </a:stretch>
        </p:blipFill>
        <p:spPr>
          <a:xfrm>
            <a:off x="472440" y="1425206"/>
            <a:ext cx="10530840" cy="5325849"/>
          </a:xfrm>
          <a:prstGeom prst="rect">
            <a:avLst/>
          </a:prstGeom>
        </p:spPr>
      </p:pic>
    </p:spTree>
    <p:extLst>
      <p:ext uri="{BB962C8B-B14F-4D97-AF65-F5344CB8AC3E}">
        <p14:creationId xmlns:p14="http://schemas.microsoft.com/office/powerpoint/2010/main" val="359459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C7C052-1600-3423-4795-C4D02DE366D0}"/>
              </a:ext>
            </a:extLst>
          </p:cNvPr>
          <p:cNvSpPr txBox="1"/>
          <p:nvPr/>
        </p:nvSpPr>
        <p:spPr>
          <a:xfrm>
            <a:off x="552450" y="685800"/>
            <a:ext cx="1228725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Files:</a:t>
            </a:r>
          </a:p>
          <a:p>
            <a:endParaRPr lang="en-US">
              <a:cs typeface="Calibri"/>
            </a:endParaRPr>
          </a:p>
          <a:p>
            <a:pPr marL="342900" indent="-342900">
              <a:buAutoNum type="arabicPeriod"/>
            </a:pPr>
            <a:r>
              <a:rPr lang="en-US">
                <a:solidFill>
                  <a:srgbClr val="1F1F1F"/>
                </a:solidFill>
              </a:rPr>
              <a:t>pop_IShispanic_10.xlsx:</a:t>
            </a:r>
            <a:endParaRPr lang="en-US">
              <a:cs typeface="Calibri" panose="020F0502020204030204"/>
            </a:endParaRPr>
          </a:p>
          <a:p>
            <a:r>
              <a:rPr lang="en-US">
                <a:ea typeface="+mn-lt"/>
                <a:cs typeface="+mn-lt"/>
                <a:hlinkClick r:id="rId2"/>
              </a:rPr>
              <a:t>https://docs.google.com/spreadsheets/d/15F_5nVGlCR2r6kFLQpBZcSm11axe7Qdr/edit?usp=sharing&amp;ouid=113991319145341460691&amp;rtpof=true&amp;sd=true</a:t>
            </a:r>
            <a:endParaRPr lang="en-US">
              <a:ea typeface="+mn-lt"/>
              <a:cs typeface="+mn-lt"/>
            </a:endParaRPr>
          </a:p>
          <a:p>
            <a:endParaRPr lang="en-US">
              <a:cs typeface="Calibri"/>
            </a:endParaRPr>
          </a:p>
          <a:p>
            <a:r>
              <a:rPr lang="en-US">
                <a:cs typeface="Calibri"/>
              </a:rPr>
              <a:t>2. </a:t>
            </a:r>
            <a:r>
              <a:rPr lang="en-US">
                <a:solidFill>
                  <a:srgbClr val="1F1F1F"/>
                </a:solidFill>
              </a:rPr>
              <a:t>gini_2010_5year.csv:</a:t>
            </a:r>
            <a:endParaRPr lang="en-US">
              <a:cs typeface="Calibri"/>
            </a:endParaRPr>
          </a:p>
          <a:p>
            <a:r>
              <a:rPr lang="en-US">
                <a:ea typeface="+mn-lt"/>
                <a:cs typeface="+mn-lt"/>
                <a:hlinkClick r:id="rId3"/>
              </a:rPr>
              <a:t>https://drive.google.com/file/d/1-EcHfwFuqiqzQYrmGlJ1xLi6AWL5s4VI/view?usp=sharing</a:t>
            </a:r>
            <a:endParaRPr lang="en-US">
              <a:cs typeface="Calibri" panose="020F0502020204030204"/>
            </a:endParaRPr>
          </a:p>
          <a:p>
            <a:endParaRPr lang="en-US">
              <a:cs typeface="Calibri" panose="020F0502020204030204"/>
            </a:endParaRPr>
          </a:p>
          <a:p>
            <a:r>
              <a:rPr lang="en-US">
                <a:cs typeface="Calibri" panose="020F0502020204030204"/>
              </a:rPr>
              <a:t>3. countyinfo.xlsx:</a:t>
            </a:r>
          </a:p>
          <a:p>
            <a:r>
              <a:rPr lang="en-US">
                <a:ea typeface="+mn-lt"/>
                <a:cs typeface="+mn-lt"/>
                <a:hlinkClick r:id="rId4"/>
              </a:rPr>
              <a:t>https://docs.google.com/spreadsheets/d/1qzXVsDOhRjnhoNXJyVWpMlj7wM7_vcGg/edit?usp=sharing&amp;ouid=113991319145341460691&amp;rtpof=true&amp;sd=true</a:t>
            </a:r>
            <a:endParaRPr lang="en-US">
              <a:cs typeface="Calibri" panose="020F0502020204030204"/>
            </a:endParaRPr>
          </a:p>
          <a:p>
            <a:endParaRPr lang="en-US">
              <a:ea typeface="+mn-lt"/>
              <a:cs typeface="+mn-lt"/>
            </a:endParaRPr>
          </a:p>
          <a:p>
            <a:r>
              <a:rPr lang="en-US">
                <a:ea typeface="+mn-lt"/>
                <a:cs typeface="+mn-lt"/>
              </a:rPr>
              <a:t>4. </a:t>
            </a:r>
            <a:r>
              <a:rPr lang="en-US" err="1">
                <a:ea typeface="+mn-lt"/>
                <a:cs typeface="+mn-lt"/>
              </a:rPr>
              <a:t>traffic_stop_countyDiversity.ipynb</a:t>
            </a:r>
            <a:r>
              <a:rPr lang="en-US">
                <a:ea typeface="+mn-lt"/>
                <a:cs typeface="+mn-lt"/>
              </a:rPr>
              <a:t>:</a:t>
            </a:r>
          </a:p>
          <a:p>
            <a:r>
              <a:rPr lang="en-US">
                <a:ea typeface="+mn-lt"/>
                <a:cs typeface="+mn-lt"/>
                <a:hlinkClick r:id="rId5"/>
              </a:rPr>
              <a:t>https://colab.research.google.com/drive/1YD4KWGc5RnOF67rF1V2sodDhaEarQ3O-?usp=sharing</a:t>
            </a:r>
            <a:endParaRPr lang="en-US"/>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3880285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D41CA9-8100-2F3E-C739-3F69FD172000}"/>
              </a:ext>
            </a:extLst>
          </p:cNvPr>
          <p:cNvSpPr txBox="1"/>
          <p:nvPr/>
        </p:nvSpPr>
        <p:spPr>
          <a:xfrm>
            <a:off x="275617" y="99325"/>
            <a:ext cx="11640763" cy="9325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Check out </a:t>
            </a:r>
            <a:r>
              <a:rPr lang="en-US" sz="2000" dirty="0">
                <a:cs typeface="Calibri"/>
                <a:hlinkClick r:id="rId2"/>
              </a:rPr>
              <a:t>https</a:t>
            </a:r>
            <a:r>
              <a:rPr lang="en-US" sz="2000" dirty="0">
                <a:ea typeface="+mn-lt"/>
                <a:cs typeface="+mn-lt"/>
                <a:hlinkClick r:id="rId2"/>
              </a:rPr>
              <a:t>://www.socialexplorer.com/explore-tables</a:t>
            </a:r>
            <a:r>
              <a:rPr lang="en-US" sz="2000" dirty="0">
                <a:ea typeface="+mn-lt"/>
                <a:cs typeface="+mn-lt"/>
              </a:rPr>
              <a:t> For racial composition of Texas population.</a:t>
            </a:r>
          </a:p>
          <a:p>
            <a:r>
              <a:rPr lang="en-US" sz="2000" dirty="0">
                <a:ea typeface="+mn-lt"/>
                <a:cs typeface="+mn-lt"/>
              </a:rPr>
              <a:t>Rice email can be used to get a license for the professional plan provided by Rice University.</a:t>
            </a:r>
          </a:p>
          <a:p>
            <a:endParaRPr lang="en-US" dirty="0">
              <a:ea typeface="+mn-lt"/>
              <a:cs typeface="+mn-lt"/>
            </a:endParaRPr>
          </a:p>
          <a:p>
            <a:pPr marL="342900" indent="-342900">
              <a:buAutoNum type="arabicPeriod"/>
            </a:pPr>
            <a:r>
              <a:rPr lang="en-US" dirty="0">
                <a:ea typeface="+mn-lt"/>
                <a:cs typeface="+mn-lt"/>
              </a:rPr>
              <a:t>Select American Community Survey (5-year estimates). Reason: only 5 year estimates have enough data for each county. Both 3-year and 1-year estimates have a lot of null values – some counties do not have enough data available.</a:t>
            </a:r>
          </a:p>
          <a:p>
            <a:pPr marL="342900" indent="-342900">
              <a:buAutoNum type="arabicPeriod"/>
            </a:pPr>
            <a:endParaRPr lang="en-US" dirty="0">
              <a:ea typeface="+mn-lt"/>
              <a:cs typeface="+mn-lt"/>
            </a:endParaRPr>
          </a:p>
          <a:p>
            <a:pPr marL="342900" indent="-342900">
              <a:buAutoNum type="arabicPeriod"/>
            </a:pPr>
            <a:r>
              <a:rPr lang="en-US" dirty="0">
                <a:ea typeface="+mn-lt"/>
                <a:cs typeface="+mn-lt"/>
              </a:rPr>
              <a:t>Select a time frame(e.g., American Community Survey(ACS) 2016-2020  (5-year estimates)) -&gt; Begin Report</a:t>
            </a:r>
          </a:p>
          <a:p>
            <a:pPr marL="342900" indent="-342900">
              <a:buAutoNum type="arabicPeriod"/>
            </a:pPr>
            <a:endParaRPr lang="en-US" dirty="0">
              <a:ea typeface="+mn-lt"/>
              <a:cs typeface="+mn-lt"/>
            </a:endParaRPr>
          </a:p>
          <a:p>
            <a:pPr marL="342900" indent="-342900">
              <a:buAutoNum type="arabicPeriod"/>
            </a:pPr>
            <a:r>
              <a:rPr lang="en-US" dirty="0">
                <a:ea typeface="+mn-lt"/>
                <a:cs typeface="+mn-lt"/>
              </a:rPr>
              <a:t>Select a geographic type -&gt; choose 050 County</a:t>
            </a:r>
          </a:p>
          <a:p>
            <a:pPr marL="342900" indent="-342900">
              <a:buAutoNum type="arabicPeriod"/>
            </a:pPr>
            <a:endParaRPr lang="en-US" dirty="0">
              <a:ea typeface="+mn-lt"/>
              <a:cs typeface="+mn-lt"/>
            </a:endParaRPr>
          </a:p>
          <a:p>
            <a:pPr marL="342900" indent="-342900">
              <a:buAutoNum type="arabicPeriod"/>
            </a:pPr>
            <a:r>
              <a:rPr lang="en-US" dirty="0">
                <a:ea typeface="+mn-lt"/>
                <a:cs typeface="+mn-lt"/>
              </a:rPr>
              <a:t>Select a state: Texas</a:t>
            </a:r>
          </a:p>
          <a:p>
            <a:pPr marL="342900" indent="-342900">
              <a:buAutoNum type="arabicPeriod"/>
            </a:pPr>
            <a:endParaRPr lang="en-US" dirty="0">
              <a:ea typeface="+mn-lt"/>
              <a:cs typeface="+mn-lt"/>
            </a:endParaRPr>
          </a:p>
          <a:p>
            <a:pPr marL="342900" indent="-342900">
              <a:buAutoNum type="arabicPeriod"/>
            </a:pPr>
            <a:r>
              <a:rPr lang="en-US" dirty="0">
                <a:solidFill>
                  <a:srgbClr val="000000"/>
                </a:solidFill>
                <a:ea typeface="+mn-lt"/>
                <a:cs typeface="+mn-lt"/>
              </a:rPr>
              <a:t>Select one or more geographic areas and click 'add': All counties in Texas -&gt; Click that "Add" button -&gt; Click "Proceed to Tables"</a:t>
            </a:r>
          </a:p>
          <a:p>
            <a:pPr marL="342900" indent="-342900">
              <a:buAutoNum type="arabicPeriod"/>
            </a:pPr>
            <a:endParaRPr lang="en-US" dirty="0">
              <a:solidFill>
                <a:srgbClr val="000000"/>
              </a:solidFill>
              <a:ea typeface="+mn-lt"/>
              <a:cs typeface="+mn-lt"/>
            </a:endParaRPr>
          </a:p>
          <a:p>
            <a:pPr marL="342900" indent="-342900">
              <a:buAutoNum type="arabicPeriod"/>
            </a:pPr>
            <a:r>
              <a:rPr lang="en-US" dirty="0">
                <a:solidFill>
                  <a:srgbClr val="000000"/>
                </a:solidFill>
                <a:ea typeface="+mn-lt"/>
                <a:cs typeface="+mn-lt"/>
              </a:rPr>
              <a:t>Select one or more tables and click 'add': Choose "Hispanic or Latino By Race" -&gt; Click that "Add" button -&gt; Click "Proceed to Results"</a:t>
            </a:r>
          </a:p>
          <a:p>
            <a:pPr marL="342900" indent="-342900">
              <a:buAutoNum type="arabicPeriod"/>
            </a:pPr>
            <a:endParaRPr lang="en-US" dirty="0">
              <a:solidFill>
                <a:srgbClr val="000000"/>
              </a:solidFill>
              <a:ea typeface="+mn-lt"/>
              <a:cs typeface="+mn-lt"/>
            </a:endParaRPr>
          </a:p>
          <a:p>
            <a:pPr marL="342900" indent="-342900">
              <a:buAutoNum type="arabicPeriod"/>
            </a:pPr>
            <a:r>
              <a:rPr lang="en-US" dirty="0">
                <a:solidFill>
                  <a:srgbClr val="000000"/>
                </a:solidFill>
                <a:ea typeface="+mn-lt"/>
                <a:cs typeface="+mn-lt"/>
              </a:rPr>
              <a:t>Choose "Excel" -&gt; With percentage -&gt; Download.</a:t>
            </a:r>
          </a:p>
          <a:p>
            <a:pPr marL="342900" indent="-342900">
              <a:buAutoNum type="arabicPeriod"/>
            </a:pPr>
            <a:endParaRPr lang="en-US" dirty="0">
              <a:solidFill>
                <a:srgbClr val="000000"/>
              </a:solidFill>
              <a:ea typeface="+mn-lt"/>
              <a:cs typeface="+mn-lt"/>
            </a:endParaRPr>
          </a:p>
          <a:p>
            <a:pPr marL="342900" indent="-342900">
              <a:buAutoNum type="arabicPeriod"/>
            </a:pPr>
            <a:r>
              <a:rPr lang="en-US" dirty="0">
                <a:solidFill>
                  <a:srgbClr val="000000"/>
                </a:solidFill>
                <a:ea typeface="+mn-lt"/>
                <a:cs typeface="+mn-lt"/>
              </a:rPr>
              <a:t>Should find something similar to(exactly the same format, can directly use the same notebook on our </a:t>
            </a:r>
            <a:r>
              <a:rPr lang="en-US" dirty="0" err="1">
                <a:solidFill>
                  <a:srgbClr val="000000"/>
                </a:solidFill>
                <a:ea typeface="+mn-lt"/>
                <a:cs typeface="+mn-lt"/>
              </a:rPr>
              <a:t>github</a:t>
            </a:r>
            <a:r>
              <a:rPr lang="en-US" dirty="0">
                <a:solidFill>
                  <a:srgbClr val="000000"/>
                </a:solidFill>
                <a:ea typeface="+mn-lt"/>
                <a:cs typeface="+mn-lt"/>
              </a:rPr>
              <a:t> repo </a:t>
            </a:r>
            <a:r>
              <a:rPr lang="en-US" dirty="0" err="1">
                <a:ea typeface="+mn-lt"/>
                <a:cs typeface="+mn-lt"/>
              </a:rPr>
              <a:t>traffic_stop_countyDiversity.ipynb</a:t>
            </a:r>
            <a:r>
              <a:rPr lang="en-US" dirty="0">
                <a:ea typeface="+mn-lt"/>
                <a:cs typeface="+mn-lt"/>
              </a:rPr>
              <a:t> </a:t>
            </a:r>
            <a:r>
              <a:rPr lang="en-US" dirty="0">
                <a:solidFill>
                  <a:srgbClr val="000000"/>
                </a:solidFill>
                <a:ea typeface="+mn-lt"/>
                <a:cs typeface="+mn-lt"/>
              </a:rPr>
              <a:t>to analyze) pop</a:t>
            </a:r>
            <a:r>
              <a:rPr lang="en-US" dirty="0">
                <a:ea typeface="+mn-lt"/>
                <a:cs typeface="+mn-lt"/>
              </a:rPr>
              <a:t>_IShispanic_10.xlsx, which is downloaded from  </a:t>
            </a:r>
            <a:r>
              <a:rPr lang="en-US" dirty="0">
                <a:ea typeface="+mn-lt"/>
                <a:cs typeface="+mn-lt"/>
                <a:hlinkClick r:id="rId3"/>
              </a:rPr>
              <a:t>https://www.socialexplorer.com/tables/POPEST2010/R13060217</a:t>
            </a:r>
            <a:endParaRPr lang="en-US" dirty="0">
              <a:solidFill>
                <a:srgbClr val="000000"/>
              </a:solidFill>
              <a:ea typeface="+mn-lt"/>
              <a:cs typeface="+mn-lt"/>
            </a:endParaRPr>
          </a:p>
          <a:p>
            <a:r>
              <a:rPr lang="en-US" dirty="0">
                <a:solidFill>
                  <a:srgbClr val="000000"/>
                </a:solidFill>
                <a:ea typeface="+mn-lt"/>
                <a:cs typeface="+mn-lt"/>
              </a:rPr>
              <a:t>This is downloaded from the website two years ago and unfortunately I am not sure which data source/table it uses now</a:t>
            </a: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a:p>
            <a:pPr marL="342900" indent="-342900">
              <a:buAutoNum type="arabicPeriod"/>
            </a:pPr>
            <a:endParaRPr lang="en-US" dirty="0">
              <a:solidFill>
                <a:srgbClr val="000000"/>
              </a:solidFill>
              <a:ea typeface="+mn-lt"/>
              <a:cs typeface="+mn-lt"/>
            </a:endParaRPr>
          </a:p>
        </p:txBody>
      </p:sp>
    </p:spTree>
    <p:extLst>
      <p:ext uri="{BB962C8B-B14F-4D97-AF65-F5344CB8AC3E}">
        <p14:creationId xmlns:p14="http://schemas.microsoft.com/office/powerpoint/2010/main" val="3058234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1E580B-61E9-1EE6-A33A-EAC76DF84747}"/>
              </a:ext>
            </a:extLst>
          </p:cNvPr>
          <p:cNvSpPr txBox="1"/>
          <p:nvPr/>
        </p:nvSpPr>
        <p:spPr>
          <a:xfrm>
            <a:off x="141875" y="501034"/>
            <a:ext cx="1166661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Helvetica Neue"/>
                <a:cs typeface="Calibri" panose="020F0502020204030204"/>
              </a:rPr>
              <a:t>The American Community Service data is downloaded and uploaded to </a:t>
            </a:r>
            <a:r>
              <a:rPr lang="en-US" sz="1600" b="1" err="1">
                <a:latin typeface="Helvetica Neue"/>
                <a:cs typeface="Calibri" panose="020F0502020204030204"/>
              </a:rPr>
              <a:t>Github</a:t>
            </a:r>
            <a:r>
              <a:rPr lang="en-US" sz="1600" b="1" dirty="0">
                <a:latin typeface="Helvetica Neue"/>
                <a:cs typeface="Calibri" panose="020F0502020204030204"/>
              </a:rPr>
              <a:t> – External Data.</a:t>
            </a:r>
          </a:p>
          <a:p>
            <a:endParaRPr lang="en-US" sz="1600" b="1" dirty="0">
              <a:latin typeface="Helvetica Neue"/>
              <a:cs typeface="Calibri" panose="020F0502020204030204"/>
            </a:endParaRPr>
          </a:p>
          <a:p>
            <a:r>
              <a:rPr lang="en-US" sz="1600" b="1" dirty="0">
                <a:latin typeface="Helvetica Neue"/>
                <a:cs typeface="Calibri" panose="020F0502020204030204"/>
              </a:rPr>
              <a:t>ACS2006_2010.xlsx ~ ACS2013_2017.xlsx</a:t>
            </a:r>
          </a:p>
          <a:p>
            <a:endParaRPr lang="en-US" sz="1600" b="1" dirty="0">
              <a:latin typeface="Helvetica Neue"/>
              <a:cs typeface="Calibri" panose="020F0502020204030204"/>
            </a:endParaRPr>
          </a:p>
          <a:p>
            <a:r>
              <a:rPr lang="en-US" sz="1600" b="1" dirty="0">
                <a:latin typeface="Helvetica Neue"/>
                <a:cs typeface="Calibri" panose="020F0502020204030204"/>
              </a:rPr>
              <a:t>The data in ACS2006_2010.xlsx ~ ACS2013_2017.xlsx is processed into a summary file, </a:t>
            </a:r>
            <a:r>
              <a:rPr lang="en-US" sz="1600" b="1" dirty="0">
                <a:latin typeface="Helvetica Neue"/>
                <a:ea typeface="+mn-lt"/>
                <a:cs typeface="+mn-lt"/>
              </a:rPr>
              <a:t>tx_county_race_pop.csv</a:t>
            </a:r>
            <a:r>
              <a:rPr lang="en-US" sz="1600" b="1" dirty="0">
                <a:latin typeface="Helvetica Neue"/>
                <a:cs typeface="Calibri" panose="020F0502020204030204"/>
              </a:rPr>
              <a:t>, which is under the same folder in </a:t>
            </a:r>
            <a:r>
              <a:rPr lang="en-US" sz="1600" b="1" dirty="0" err="1">
                <a:latin typeface="Helvetica Neue"/>
                <a:cs typeface="Calibri" panose="020F0502020204030204"/>
              </a:rPr>
              <a:t>Github</a:t>
            </a:r>
            <a:r>
              <a:rPr lang="en-US" sz="1600" b="1" dirty="0">
                <a:latin typeface="Helvetica Neue"/>
                <a:cs typeface="Calibri" panose="020F0502020204030204"/>
              </a:rPr>
              <a:t>.</a:t>
            </a:r>
          </a:p>
          <a:p>
            <a:endParaRPr lang="en-US" sz="1600" b="1" dirty="0">
              <a:latin typeface="Helvetica Neue"/>
              <a:cs typeface="Calibri" panose="020F0502020204030204"/>
            </a:endParaRPr>
          </a:p>
          <a:p>
            <a:r>
              <a:rPr lang="en-US" sz="1600" b="1" dirty="0">
                <a:latin typeface="Helvetica Neue"/>
                <a:cs typeface="Calibri" panose="020F0502020204030204"/>
              </a:rPr>
              <a:t> A snapshot of tx_county_race_pop.csv:</a:t>
            </a:r>
            <a:endParaRPr lang="en-US" dirty="0"/>
          </a:p>
        </p:txBody>
      </p:sp>
      <p:pic>
        <p:nvPicPr>
          <p:cNvPr id="6" name="Picture 5" descr="A table with numbers and text&#10;&#10;Description automatically generated">
            <a:extLst>
              <a:ext uri="{FF2B5EF4-FFF2-40B4-BE49-F238E27FC236}">
                <a16:creationId xmlns:a16="http://schemas.microsoft.com/office/drawing/2014/main" id="{CE61E7B8-B11A-419E-9B4C-34870B574C49}"/>
              </a:ext>
            </a:extLst>
          </p:cNvPr>
          <p:cNvPicPr>
            <a:picLocks noChangeAspect="1"/>
          </p:cNvPicPr>
          <p:nvPr/>
        </p:nvPicPr>
        <p:blipFill>
          <a:blip r:embed="rId2"/>
          <a:stretch>
            <a:fillRect/>
          </a:stretch>
        </p:blipFill>
        <p:spPr>
          <a:xfrm>
            <a:off x="324197" y="2617949"/>
            <a:ext cx="9688483" cy="1960154"/>
          </a:xfrm>
          <a:prstGeom prst="rect">
            <a:avLst/>
          </a:prstGeom>
        </p:spPr>
      </p:pic>
      <p:sp>
        <p:nvSpPr>
          <p:cNvPr id="7" name="TextBox 6">
            <a:extLst>
              <a:ext uri="{FF2B5EF4-FFF2-40B4-BE49-F238E27FC236}">
                <a16:creationId xmlns:a16="http://schemas.microsoft.com/office/drawing/2014/main" id="{0C3BBFB5-3922-5DB6-3C85-C81D1C7AF602}"/>
              </a:ext>
            </a:extLst>
          </p:cNvPr>
          <p:cNvSpPr txBox="1"/>
          <p:nvPr/>
        </p:nvSpPr>
        <p:spPr>
          <a:xfrm>
            <a:off x="141875" y="4852053"/>
            <a:ext cx="1245909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Helvetica Neue"/>
                <a:cs typeface="Calibri"/>
              </a:rPr>
              <a:t>5-year estimates of 2006-2010 will have the value in the year column as 2010, etc. </a:t>
            </a:r>
            <a:r>
              <a:rPr lang="en-US" sz="1600" b="1" dirty="0">
                <a:solidFill>
                  <a:srgbClr val="1F2328"/>
                </a:solidFill>
                <a:latin typeface="Helvetica Neue"/>
                <a:ea typeface="+mn-lt"/>
                <a:cs typeface="+mn-lt"/>
              </a:rPr>
              <a:t>The diversity index is calculated as 1−∑n(n−1)/N(N−1), where n is the population count in each race group (for one county), N is the total number of population(for one county). The </a:t>
            </a:r>
            <a:r>
              <a:rPr lang="en-US" sz="1600" b="1" err="1">
                <a:solidFill>
                  <a:srgbClr val="1F2328"/>
                </a:solidFill>
                <a:latin typeface="Helvetica Neue"/>
                <a:ea typeface="+mn-lt"/>
                <a:cs typeface="+mn-lt"/>
              </a:rPr>
              <a:t>diversity_shannon</a:t>
            </a:r>
            <a:r>
              <a:rPr lang="en-US" sz="1600" b="1">
                <a:solidFill>
                  <a:srgbClr val="1F2328"/>
                </a:solidFill>
                <a:latin typeface="Helvetica Neue"/>
                <a:ea typeface="+mn-lt"/>
                <a:cs typeface="+mn-lt"/>
              </a:rPr>
              <a:t> index is calculated as -sum (p * math.log(p+0.000000001)), where p = n/N.</a:t>
            </a:r>
          </a:p>
          <a:p>
            <a:r>
              <a:rPr lang="en-US" sz="1600" b="1" dirty="0">
                <a:solidFill>
                  <a:srgbClr val="1F2328"/>
                </a:solidFill>
                <a:latin typeface="Helvetica Neue"/>
                <a:cs typeface="Calibri"/>
              </a:rPr>
              <a:t>Diversity index is similar to Gini Index, </a:t>
            </a:r>
            <a:r>
              <a:rPr lang="en-US" sz="1600" b="1" dirty="0" err="1">
                <a:solidFill>
                  <a:srgbClr val="1F2328"/>
                </a:solidFill>
                <a:latin typeface="Helvetica Neue"/>
                <a:cs typeface="Calibri"/>
              </a:rPr>
              <a:t>shannon</a:t>
            </a:r>
            <a:r>
              <a:rPr lang="en-US" sz="1600" b="1" dirty="0">
                <a:solidFill>
                  <a:srgbClr val="1F2328"/>
                </a:solidFill>
                <a:latin typeface="Helvetica Neue"/>
                <a:cs typeface="Calibri"/>
              </a:rPr>
              <a:t> index is similar to Entropy. [measuring node impurity in tree algos.]</a:t>
            </a:r>
          </a:p>
        </p:txBody>
      </p:sp>
    </p:spTree>
    <p:extLst>
      <p:ext uri="{BB962C8B-B14F-4D97-AF65-F5344CB8AC3E}">
        <p14:creationId xmlns:p14="http://schemas.microsoft.com/office/powerpoint/2010/main" val="2236211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the state of texas&#10;&#10;Description automatically generated">
            <a:extLst>
              <a:ext uri="{FF2B5EF4-FFF2-40B4-BE49-F238E27FC236}">
                <a16:creationId xmlns:a16="http://schemas.microsoft.com/office/drawing/2014/main" id="{970DDBF6-951B-ECF3-1825-91F5F687FDFF}"/>
              </a:ext>
            </a:extLst>
          </p:cNvPr>
          <p:cNvPicPr>
            <a:picLocks noChangeAspect="1"/>
          </p:cNvPicPr>
          <p:nvPr/>
        </p:nvPicPr>
        <p:blipFill>
          <a:blip r:embed="rId2"/>
          <a:stretch>
            <a:fillRect/>
          </a:stretch>
        </p:blipFill>
        <p:spPr>
          <a:xfrm>
            <a:off x="0" y="-947"/>
            <a:ext cx="8656320" cy="6844654"/>
          </a:xfrm>
          <a:prstGeom prst="rect">
            <a:avLst/>
          </a:prstGeom>
        </p:spPr>
      </p:pic>
      <p:sp>
        <p:nvSpPr>
          <p:cNvPr id="6" name="TextBox 5">
            <a:extLst>
              <a:ext uri="{FF2B5EF4-FFF2-40B4-BE49-F238E27FC236}">
                <a16:creationId xmlns:a16="http://schemas.microsoft.com/office/drawing/2014/main" id="{266942EB-2B85-85D7-5E3B-916C1B690882}"/>
              </a:ext>
            </a:extLst>
          </p:cNvPr>
          <p:cNvSpPr txBox="1"/>
          <p:nvPr/>
        </p:nvSpPr>
        <p:spPr>
          <a:xfrm>
            <a:off x="8648700" y="76200"/>
            <a:ext cx="34671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0 – 1:</a:t>
            </a:r>
          </a:p>
          <a:p>
            <a:r>
              <a:rPr lang="en-US">
                <a:ea typeface="Calibri"/>
                <a:cs typeface="Calibri"/>
              </a:rPr>
              <a:t>0 means everyone in the population has the same racial and ethnic characteristics. 1 means infinite diversity</a:t>
            </a:r>
          </a:p>
        </p:txBody>
      </p:sp>
      <p:sp>
        <p:nvSpPr>
          <p:cNvPr id="7" name="TextBox 6">
            <a:extLst>
              <a:ext uri="{FF2B5EF4-FFF2-40B4-BE49-F238E27FC236}">
                <a16:creationId xmlns:a16="http://schemas.microsoft.com/office/drawing/2014/main" id="{F42F1916-0555-7F62-778F-650A86140312}"/>
              </a:ext>
            </a:extLst>
          </p:cNvPr>
          <p:cNvSpPr txBox="1"/>
          <p:nvPr/>
        </p:nvSpPr>
        <p:spPr>
          <a:xfrm>
            <a:off x="3290334" y="8937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sp>
        <p:nvSpPr>
          <p:cNvPr id="2" name="TextBox 1">
            <a:extLst>
              <a:ext uri="{FF2B5EF4-FFF2-40B4-BE49-F238E27FC236}">
                <a16:creationId xmlns:a16="http://schemas.microsoft.com/office/drawing/2014/main" id="{6ECC533D-2B98-DEF3-17C2-828F05E16729}"/>
              </a:ext>
            </a:extLst>
          </p:cNvPr>
          <p:cNvSpPr txBox="1"/>
          <p:nvPr/>
        </p:nvSpPr>
        <p:spPr>
          <a:xfrm>
            <a:off x="8654814" y="5757334"/>
            <a:ext cx="36500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2010 estimates, downloaded from: </a:t>
            </a:r>
            <a:r>
              <a:rPr lang="en-US">
                <a:ea typeface="+mn-lt"/>
                <a:cs typeface="+mn-lt"/>
                <a:hlinkClick r:id="rId3"/>
              </a:rPr>
              <a:t>https://www.socialexplorer.com/tables/POPEST2010/R13060217</a:t>
            </a:r>
            <a:endParaRPr lang="en-US">
              <a:ea typeface="+mn-lt"/>
              <a:cs typeface="+mn-lt"/>
            </a:endParaRPr>
          </a:p>
        </p:txBody>
      </p:sp>
      <p:pic>
        <p:nvPicPr>
          <p:cNvPr id="10" name="Picture 18" descr="A graph of the number of countries/regions in the united states&#10;&#10;Description automatically generated">
            <a:extLst>
              <a:ext uri="{FF2B5EF4-FFF2-40B4-BE49-F238E27FC236}">
                <a16:creationId xmlns:a16="http://schemas.microsoft.com/office/drawing/2014/main" id="{7F6DE955-2517-0599-0C9A-30A913FC7E15}"/>
              </a:ext>
            </a:extLst>
          </p:cNvPr>
          <p:cNvPicPr>
            <a:picLocks noChangeAspect="1"/>
          </p:cNvPicPr>
          <p:nvPr/>
        </p:nvPicPr>
        <p:blipFill>
          <a:blip r:embed="rId4"/>
          <a:stretch>
            <a:fillRect/>
          </a:stretch>
        </p:blipFill>
        <p:spPr>
          <a:xfrm>
            <a:off x="222394" y="385932"/>
            <a:ext cx="2049780" cy="1773215"/>
          </a:xfrm>
          <a:prstGeom prst="rect">
            <a:avLst/>
          </a:prstGeom>
        </p:spPr>
      </p:pic>
      <p:sp>
        <p:nvSpPr>
          <p:cNvPr id="12" name="TextBox 11">
            <a:extLst>
              <a:ext uri="{FF2B5EF4-FFF2-40B4-BE49-F238E27FC236}">
                <a16:creationId xmlns:a16="http://schemas.microsoft.com/office/drawing/2014/main" id="{ACCC5A94-E723-33DC-C067-66A64F480132}"/>
              </a:ext>
            </a:extLst>
          </p:cNvPr>
          <p:cNvSpPr txBox="1"/>
          <p:nvPr/>
        </p:nvSpPr>
        <p:spPr>
          <a:xfrm>
            <a:off x="498845" y="44533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14" name="Picture 5" descr="A graph of different colored lines&#10;&#10;Description automatically generated">
            <a:extLst>
              <a:ext uri="{FF2B5EF4-FFF2-40B4-BE49-F238E27FC236}">
                <a16:creationId xmlns:a16="http://schemas.microsoft.com/office/drawing/2014/main" id="{7ABE3873-0939-7BF5-F8FB-10A128B7A008}"/>
              </a:ext>
            </a:extLst>
          </p:cNvPr>
          <p:cNvPicPr>
            <a:picLocks noChangeAspect="1"/>
          </p:cNvPicPr>
          <p:nvPr/>
        </p:nvPicPr>
        <p:blipFill>
          <a:blip r:embed="rId5"/>
          <a:stretch>
            <a:fillRect/>
          </a:stretch>
        </p:blipFill>
        <p:spPr>
          <a:xfrm>
            <a:off x="4573385" y="387933"/>
            <a:ext cx="1950720" cy="1666535"/>
          </a:xfrm>
          <a:prstGeom prst="rect">
            <a:avLst/>
          </a:prstGeom>
        </p:spPr>
      </p:pic>
      <p:sp>
        <p:nvSpPr>
          <p:cNvPr id="15" name="TextBox 1">
            <a:extLst>
              <a:ext uri="{FF2B5EF4-FFF2-40B4-BE49-F238E27FC236}">
                <a16:creationId xmlns:a16="http://schemas.microsoft.com/office/drawing/2014/main" id="{8D5C4616-5367-0CDD-6069-A4E0A2CEB554}"/>
              </a:ext>
            </a:extLst>
          </p:cNvPr>
          <p:cNvSpPr txBox="1"/>
          <p:nvPr/>
        </p:nvSpPr>
        <p:spPr>
          <a:xfrm>
            <a:off x="5206079" y="383764"/>
            <a:ext cx="210531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cs typeface="Calibri"/>
              </a:rPr>
              <a:t>Northwest</a:t>
            </a:r>
          </a:p>
        </p:txBody>
      </p:sp>
    </p:spTree>
    <p:extLst>
      <p:ext uri="{BB962C8B-B14F-4D97-AF65-F5344CB8AC3E}">
        <p14:creationId xmlns:p14="http://schemas.microsoft.com/office/powerpoint/2010/main" val="1006292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the state of texas&#10;&#10;Description automatically generated">
            <a:extLst>
              <a:ext uri="{FF2B5EF4-FFF2-40B4-BE49-F238E27FC236}">
                <a16:creationId xmlns:a16="http://schemas.microsoft.com/office/drawing/2014/main" id="{970DDBF6-951B-ECF3-1825-91F5F687FDFF}"/>
              </a:ext>
            </a:extLst>
          </p:cNvPr>
          <p:cNvPicPr>
            <a:picLocks noChangeAspect="1"/>
          </p:cNvPicPr>
          <p:nvPr/>
        </p:nvPicPr>
        <p:blipFill>
          <a:blip r:embed="rId2"/>
          <a:stretch>
            <a:fillRect/>
          </a:stretch>
        </p:blipFill>
        <p:spPr>
          <a:xfrm>
            <a:off x="0" y="-947"/>
            <a:ext cx="8656320" cy="6844654"/>
          </a:xfrm>
          <a:prstGeom prst="rect">
            <a:avLst/>
          </a:prstGeom>
        </p:spPr>
      </p:pic>
      <p:sp>
        <p:nvSpPr>
          <p:cNvPr id="6" name="TextBox 5">
            <a:extLst>
              <a:ext uri="{FF2B5EF4-FFF2-40B4-BE49-F238E27FC236}">
                <a16:creationId xmlns:a16="http://schemas.microsoft.com/office/drawing/2014/main" id="{266942EB-2B85-85D7-5E3B-916C1B690882}"/>
              </a:ext>
            </a:extLst>
          </p:cNvPr>
          <p:cNvSpPr txBox="1"/>
          <p:nvPr/>
        </p:nvSpPr>
        <p:spPr>
          <a:xfrm>
            <a:off x="8648700" y="76200"/>
            <a:ext cx="34671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0 – 1:</a:t>
            </a:r>
          </a:p>
          <a:p>
            <a:r>
              <a:rPr lang="en-US">
                <a:ea typeface="Calibri"/>
                <a:cs typeface="Calibri"/>
              </a:rPr>
              <a:t>0 means everyone in the population has the same racial and ethnic characteristics. 1 means infinite diversity</a:t>
            </a:r>
          </a:p>
        </p:txBody>
      </p:sp>
      <p:sp>
        <p:nvSpPr>
          <p:cNvPr id="7" name="TextBox 6">
            <a:extLst>
              <a:ext uri="{FF2B5EF4-FFF2-40B4-BE49-F238E27FC236}">
                <a16:creationId xmlns:a16="http://schemas.microsoft.com/office/drawing/2014/main" id="{F42F1916-0555-7F62-778F-650A86140312}"/>
              </a:ext>
            </a:extLst>
          </p:cNvPr>
          <p:cNvSpPr txBox="1"/>
          <p:nvPr/>
        </p:nvSpPr>
        <p:spPr>
          <a:xfrm>
            <a:off x="3290334" y="8937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sp>
        <p:nvSpPr>
          <p:cNvPr id="2" name="TextBox 1">
            <a:extLst>
              <a:ext uri="{FF2B5EF4-FFF2-40B4-BE49-F238E27FC236}">
                <a16:creationId xmlns:a16="http://schemas.microsoft.com/office/drawing/2014/main" id="{6ECC533D-2B98-DEF3-17C2-828F05E16729}"/>
              </a:ext>
            </a:extLst>
          </p:cNvPr>
          <p:cNvSpPr txBox="1"/>
          <p:nvPr/>
        </p:nvSpPr>
        <p:spPr>
          <a:xfrm>
            <a:off x="8654814" y="5757334"/>
            <a:ext cx="36500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2010 estimates, downloaded from: </a:t>
            </a:r>
            <a:r>
              <a:rPr lang="en-US">
                <a:ea typeface="+mn-lt"/>
                <a:cs typeface="+mn-lt"/>
                <a:hlinkClick r:id="rId3"/>
              </a:rPr>
              <a:t>https://www.socialexplorer.com/tables/POPEST2010/R13060217</a:t>
            </a:r>
            <a:endParaRPr lang="en-US">
              <a:ea typeface="+mn-lt"/>
              <a:cs typeface="+mn-lt"/>
            </a:endParaRPr>
          </a:p>
        </p:txBody>
      </p:sp>
      <p:pic>
        <p:nvPicPr>
          <p:cNvPr id="10" name="Picture 18" descr="A graph of the number of countries/regions in the united states&#10;&#10;Description automatically generated">
            <a:extLst>
              <a:ext uri="{FF2B5EF4-FFF2-40B4-BE49-F238E27FC236}">
                <a16:creationId xmlns:a16="http://schemas.microsoft.com/office/drawing/2014/main" id="{7F6DE955-2517-0599-0C9A-30A913FC7E15}"/>
              </a:ext>
            </a:extLst>
          </p:cNvPr>
          <p:cNvPicPr>
            <a:picLocks noChangeAspect="1"/>
          </p:cNvPicPr>
          <p:nvPr/>
        </p:nvPicPr>
        <p:blipFill>
          <a:blip r:embed="rId4"/>
          <a:stretch>
            <a:fillRect/>
          </a:stretch>
        </p:blipFill>
        <p:spPr>
          <a:xfrm>
            <a:off x="1414" y="4813152"/>
            <a:ext cx="2308860" cy="1986575"/>
          </a:xfrm>
          <a:prstGeom prst="rect">
            <a:avLst/>
          </a:prstGeom>
        </p:spPr>
      </p:pic>
      <p:sp>
        <p:nvSpPr>
          <p:cNvPr id="12" name="TextBox 11">
            <a:extLst>
              <a:ext uri="{FF2B5EF4-FFF2-40B4-BE49-F238E27FC236}">
                <a16:creationId xmlns:a16="http://schemas.microsoft.com/office/drawing/2014/main" id="{ACCC5A94-E723-33DC-C067-66A64F480132}"/>
              </a:ext>
            </a:extLst>
          </p:cNvPr>
          <p:cNvSpPr txBox="1"/>
          <p:nvPr/>
        </p:nvSpPr>
        <p:spPr>
          <a:xfrm>
            <a:off x="392165" y="492589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4" name="Picture 6" descr="A graph of different colored lines&#10;&#10;Description automatically generated">
            <a:extLst>
              <a:ext uri="{FF2B5EF4-FFF2-40B4-BE49-F238E27FC236}">
                <a16:creationId xmlns:a16="http://schemas.microsoft.com/office/drawing/2014/main" id="{8E7C2F4E-8CCA-1A94-CEFA-56F8B2D34600}"/>
              </a:ext>
            </a:extLst>
          </p:cNvPr>
          <p:cNvPicPr>
            <a:picLocks noChangeAspect="1"/>
          </p:cNvPicPr>
          <p:nvPr/>
        </p:nvPicPr>
        <p:blipFill>
          <a:blip r:embed="rId5"/>
          <a:stretch>
            <a:fillRect/>
          </a:stretch>
        </p:blipFill>
        <p:spPr>
          <a:xfrm>
            <a:off x="6094461" y="4814691"/>
            <a:ext cx="2286000" cy="1971335"/>
          </a:xfrm>
          <a:prstGeom prst="rect">
            <a:avLst/>
          </a:prstGeom>
        </p:spPr>
      </p:pic>
      <p:sp>
        <p:nvSpPr>
          <p:cNvPr id="8" name="TextBox 7">
            <a:extLst>
              <a:ext uri="{FF2B5EF4-FFF2-40B4-BE49-F238E27FC236}">
                <a16:creationId xmlns:a16="http://schemas.microsoft.com/office/drawing/2014/main" id="{BA1DE68C-22AC-AA43-100F-26E7B77B4B63}"/>
              </a:ext>
            </a:extLst>
          </p:cNvPr>
          <p:cNvSpPr txBox="1"/>
          <p:nvPr/>
        </p:nvSpPr>
        <p:spPr>
          <a:xfrm>
            <a:off x="6846304" y="538309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Alamo</a:t>
            </a:r>
          </a:p>
        </p:txBody>
      </p:sp>
    </p:spTree>
    <p:extLst>
      <p:ext uri="{BB962C8B-B14F-4D97-AF65-F5344CB8AC3E}">
        <p14:creationId xmlns:p14="http://schemas.microsoft.com/office/powerpoint/2010/main" val="3591762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the state of texas&#10;&#10;Description automatically generated">
            <a:extLst>
              <a:ext uri="{FF2B5EF4-FFF2-40B4-BE49-F238E27FC236}">
                <a16:creationId xmlns:a16="http://schemas.microsoft.com/office/drawing/2014/main" id="{970DDBF6-951B-ECF3-1825-91F5F687FDFF}"/>
              </a:ext>
            </a:extLst>
          </p:cNvPr>
          <p:cNvPicPr>
            <a:picLocks noChangeAspect="1"/>
          </p:cNvPicPr>
          <p:nvPr/>
        </p:nvPicPr>
        <p:blipFill>
          <a:blip r:embed="rId2"/>
          <a:stretch>
            <a:fillRect/>
          </a:stretch>
        </p:blipFill>
        <p:spPr>
          <a:xfrm>
            <a:off x="0" y="-947"/>
            <a:ext cx="8656320" cy="6844654"/>
          </a:xfrm>
          <a:prstGeom prst="rect">
            <a:avLst/>
          </a:prstGeom>
        </p:spPr>
      </p:pic>
      <p:sp>
        <p:nvSpPr>
          <p:cNvPr id="6" name="TextBox 5">
            <a:extLst>
              <a:ext uri="{FF2B5EF4-FFF2-40B4-BE49-F238E27FC236}">
                <a16:creationId xmlns:a16="http://schemas.microsoft.com/office/drawing/2014/main" id="{266942EB-2B85-85D7-5E3B-916C1B690882}"/>
              </a:ext>
            </a:extLst>
          </p:cNvPr>
          <p:cNvSpPr txBox="1"/>
          <p:nvPr/>
        </p:nvSpPr>
        <p:spPr>
          <a:xfrm>
            <a:off x="8648700" y="76200"/>
            <a:ext cx="34671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0 – 1:</a:t>
            </a:r>
          </a:p>
          <a:p>
            <a:r>
              <a:rPr lang="en-US">
                <a:ea typeface="Calibri"/>
                <a:cs typeface="Calibri"/>
              </a:rPr>
              <a:t>0 means everyone in the population has the same racial and ethnic characteristics. 1 means infinite diversity</a:t>
            </a:r>
          </a:p>
        </p:txBody>
      </p:sp>
      <p:sp>
        <p:nvSpPr>
          <p:cNvPr id="7" name="TextBox 6">
            <a:extLst>
              <a:ext uri="{FF2B5EF4-FFF2-40B4-BE49-F238E27FC236}">
                <a16:creationId xmlns:a16="http://schemas.microsoft.com/office/drawing/2014/main" id="{F42F1916-0555-7F62-778F-650A86140312}"/>
              </a:ext>
            </a:extLst>
          </p:cNvPr>
          <p:cNvSpPr txBox="1"/>
          <p:nvPr/>
        </p:nvSpPr>
        <p:spPr>
          <a:xfrm>
            <a:off x="3290334" y="8937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sp>
        <p:nvSpPr>
          <p:cNvPr id="2" name="TextBox 1">
            <a:extLst>
              <a:ext uri="{FF2B5EF4-FFF2-40B4-BE49-F238E27FC236}">
                <a16:creationId xmlns:a16="http://schemas.microsoft.com/office/drawing/2014/main" id="{6ECC533D-2B98-DEF3-17C2-828F05E16729}"/>
              </a:ext>
            </a:extLst>
          </p:cNvPr>
          <p:cNvSpPr txBox="1"/>
          <p:nvPr/>
        </p:nvSpPr>
        <p:spPr>
          <a:xfrm>
            <a:off x="8654814" y="5757334"/>
            <a:ext cx="36500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2010 estimates, downloaded from: </a:t>
            </a:r>
            <a:r>
              <a:rPr lang="en-US">
                <a:ea typeface="+mn-lt"/>
                <a:cs typeface="+mn-lt"/>
                <a:hlinkClick r:id="rId3"/>
              </a:rPr>
              <a:t>https://www.socialexplorer.com/tables/POPEST2010/R13060217</a:t>
            </a:r>
            <a:endParaRPr lang="en-US">
              <a:ea typeface="+mn-lt"/>
              <a:cs typeface="+mn-lt"/>
            </a:endParaRPr>
          </a:p>
        </p:txBody>
      </p:sp>
      <p:pic>
        <p:nvPicPr>
          <p:cNvPr id="10" name="Picture 18" descr="A graph of the number of countries/regions in the united states&#10;&#10;Description automatically generated">
            <a:extLst>
              <a:ext uri="{FF2B5EF4-FFF2-40B4-BE49-F238E27FC236}">
                <a16:creationId xmlns:a16="http://schemas.microsoft.com/office/drawing/2014/main" id="{7F6DE955-2517-0599-0C9A-30A913FC7E15}"/>
              </a:ext>
            </a:extLst>
          </p:cNvPr>
          <p:cNvPicPr>
            <a:picLocks noChangeAspect="1"/>
          </p:cNvPicPr>
          <p:nvPr/>
        </p:nvPicPr>
        <p:blipFill>
          <a:blip r:embed="rId4"/>
          <a:stretch>
            <a:fillRect/>
          </a:stretch>
        </p:blipFill>
        <p:spPr>
          <a:xfrm>
            <a:off x="1414" y="4813152"/>
            <a:ext cx="2308860" cy="1986575"/>
          </a:xfrm>
          <a:prstGeom prst="rect">
            <a:avLst/>
          </a:prstGeom>
        </p:spPr>
      </p:pic>
      <p:sp>
        <p:nvSpPr>
          <p:cNvPr id="12" name="TextBox 11">
            <a:extLst>
              <a:ext uri="{FF2B5EF4-FFF2-40B4-BE49-F238E27FC236}">
                <a16:creationId xmlns:a16="http://schemas.microsoft.com/office/drawing/2014/main" id="{ACCC5A94-E723-33DC-C067-66A64F480132}"/>
              </a:ext>
            </a:extLst>
          </p:cNvPr>
          <p:cNvSpPr txBox="1"/>
          <p:nvPr/>
        </p:nvSpPr>
        <p:spPr>
          <a:xfrm>
            <a:off x="392165" y="492589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14" name="Picture 12" descr="A graph of different colored lines&#10;&#10;Description automatically generated">
            <a:extLst>
              <a:ext uri="{FF2B5EF4-FFF2-40B4-BE49-F238E27FC236}">
                <a16:creationId xmlns:a16="http://schemas.microsoft.com/office/drawing/2014/main" id="{D89A7D51-BB05-52A4-3DBF-D03AECFC66DB}"/>
              </a:ext>
            </a:extLst>
          </p:cNvPr>
          <p:cNvPicPr>
            <a:picLocks noChangeAspect="1"/>
          </p:cNvPicPr>
          <p:nvPr/>
        </p:nvPicPr>
        <p:blipFill>
          <a:blip r:embed="rId5"/>
          <a:stretch>
            <a:fillRect/>
          </a:stretch>
        </p:blipFill>
        <p:spPr>
          <a:xfrm>
            <a:off x="6262793" y="4709474"/>
            <a:ext cx="2476500" cy="2138975"/>
          </a:xfrm>
          <a:prstGeom prst="rect">
            <a:avLst/>
          </a:prstGeom>
        </p:spPr>
      </p:pic>
      <p:sp>
        <p:nvSpPr>
          <p:cNvPr id="15" name="TextBox 1">
            <a:extLst>
              <a:ext uri="{FF2B5EF4-FFF2-40B4-BE49-F238E27FC236}">
                <a16:creationId xmlns:a16="http://schemas.microsoft.com/office/drawing/2014/main" id="{C38F09B4-6467-6821-FFA5-601F090BF690}"/>
              </a:ext>
            </a:extLst>
          </p:cNvPr>
          <p:cNvSpPr txBox="1"/>
          <p:nvPr/>
        </p:nvSpPr>
        <p:spPr>
          <a:xfrm>
            <a:off x="6975913" y="4814034"/>
            <a:ext cx="210531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cs typeface="Calibri"/>
              </a:rPr>
              <a:t>Gulf Coast</a:t>
            </a:r>
            <a:endParaRPr lang="en-US">
              <a:solidFill>
                <a:srgbClr val="FF0000"/>
              </a:solidFill>
            </a:endParaRPr>
          </a:p>
        </p:txBody>
      </p:sp>
    </p:spTree>
    <p:extLst>
      <p:ext uri="{BB962C8B-B14F-4D97-AF65-F5344CB8AC3E}">
        <p14:creationId xmlns:p14="http://schemas.microsoft.com/office/powerpoint/2010/main" val="1785315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4E4C5E03-63DF-EDF8-4EBA-9AF76B013EB9}"/>
              </a:ext>
            </a:extLst>
          </p:cNvPr>
          <p:cNvSpPr txBox="1"/>
          <p:nvPr/>
        </p:nvSpPr>
        <p:spPr>
          <a:xfrm>
            <a:off x="2885391" y="213804"/>
            <a:ext cx="723900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Helvetica Neue"/>
              </a:rPr>
              <a:t>Can we use regional Gini Index to explain? </a:t>
            </a:r>
            <a:endParaRPr lang="en-US"/>
          </a:p>
        </p:txBody>
      </p:sp>
      <p:sp>
        <p:nvSpPr>
          <p:cNvPr id="5" name="TextBox 4">
            <a:extLst>
              <a:ext uri="{FF2B5EF4-FFF2-40B4-BE49-F238E27FC236}">
                <a16:creationId xmlns:a16="http://schemas.microsoft.com/office/drawing/2014/main" id="{902BE42F-28BD-16EC-1E3B-8E2865D21C1E}"/>
              </a:ext>
            </a:extLst>
          </p:cNvPr>
          <p:cNvSpPr txBox="1"/>
          <p:nvPr/>
        </p:nvSpPr>
        <p:spPr>
          <a:xfrm>
            <a:off x="451555" y="1053630"/>
            <a:ext cx="1128888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"The Gini Index is a summary measure of income inequality. The Gini coefficient incorporates the detailed shares data into a single statistic, which summarizes the dispersion of income across the entire income distribution. </a:t>
            </a:r>
            <a:r>
              <a:rPr lang="en-US" sz="2400">
                <a:solidFill>
                  <a:srgbClr val="000000"/>
                </a:solidFill>
                <a:ea typeface="+mn-lt"/>
                <a:cs typeface="+mn-lt"/>
              </a:rPr>
              <a:t>The Gini coefficient ranges from 0, indicating perfect equality (where everyone receives an equal share), to 1, perfect inequality (where only one recipient or group of recipients receives all the income).</a:t>
            </a:r>
            <a:r>
              <a:rPr lang="en-US" sz="2400">
                <a:ea typeface="Calibri"/>
                <a:cs typeface="Calibri"/>
              </a:rPr>
              <a:t>"</a:t>
            </a:r>
            <a:endParaRPr lang="en-US" sz="2400"/>
          </a:p>
        </p:txBody>
      </p:sp>
      <p:sp>
        <p:nvSpPr>
          <p:cNvPr id="2" name="TextBox 1">
            <a:extLst>
              <a:ext uri="{FF2B5EF4-FFF2-40B4-BE49-F238E27FC236}">
                <a16:creationId xmlns:a16="http://schemas.microsoft.com/office/drawing/2014/main" id="{D74E3DAB-D24D-D927-4043-22D2C92A6B78}"/>
              </a:ext>
            </a:extLst>
          </p:cNvPr>
          <p:cNvSpPr txBox="1"/>
          <p:nvPr/>
        </p:nvSpPr>
        <p:spPr>
          <a:xfrm>
            <a:off x="526814" y="3499555"/>
            <a:ext cx="11194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Census data, 2010 – 2021</a:t>
            </a:r>
          </a:p>
          <a:p>
            <a:r>
              <a:rPr lang="en-US">
                <a:ea typeface="+mn-lt"/>
                <a:cs typeface="+mn-lt"/>
                <a:hlinkClick r:id="rId2"/>
              </a:rPr>
              <a:t>https://data.census.gov/table?q=gini+index+texas+counties&amp;tid=ACSDT5Y2012.B19083</a:t>
            </a:r>
          </a:p>
          <a:p>
            <a:endParaRPr lang="en-US">
              <a:cs typeface="Calibri" panose="020F0502020204030204"/>
            </a:endParaRPr>
          </a:p>
          <a:p>
            <a:r>
              <a:rPr lang="en-US">
                <a:cs typeface="Calibri" panose="020F0502020204030204"/>
              </a:rPr>
              <a:t>2012 – 5 year estimate is used for the plot on the next slide</a:t>
            </a:r>
          </a:p>
        </p:txBody>
      </p:sp>
    </p:spTree>
    <p:extLst>
      <p:ext uri="{BB962C8B-B14F-4D97-AF65-F5344CB8AC3E}">
        <p14:creationId xmlns:p14="http://schemas.microsoft.com/office/powerpoint/2010/main" val="4050898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exas with red squares&#10;&#10;Description automatically generated">
            <a:extLst>
              <a:ext uri="{FF2B5EF4-FFF2-40B4-BE49-F238E27FC236}">
                <a16:creationId xmlns:a16="http://schemas.microsoft.com/office/drawing/2014/main" id="{E1A01891-2280-40A1-94E9-C8EBF1E5258A}"/>
              </a:ext>
            </a:extLst>
          </p:cNvPr>
          <p:cNvPicPr>
            <a:picLocks noChangeAspect="1"/>
          </p:cNvPicPr>
          <p:nvPr/>
        </p:nvPicPr>
        <p:blipFill>
          <a:blip r:embed="rId2"/>
          <a:stretch>
            <a:fillRect/>
          </a:stretch>
        </p:blipFill>
        <p:spPr>
          <a:xfrm>
            <a:off x="-2958" y="2697"/>
            <a:ext cx="8824403" cy="6837811"/>
          </a:xfrm>
          <a:prstGeom prst="rect">
            <a:avLst/>
          </a:prstGeom>
        </p:spPr>
      </p:pic>
      <p:sp>
        <p:nvSpPr>
          <p:cNvPr id="6" name="TextBox 5">
            <a:extLst>
              <a:ext uri="{FF2B5EF4-FFF2-40B4-BE49-F238E27FC236}">
                <a16:creationId xmlns:a16="http://schemas.microsoft.com/office/drawing/2014/main" id="{BB763D5E-2F4C-9C20-476F-B18622BEA6C6}"/>
              </a:ext>
            </a:extLst>
          </p:cNvPr>
          <p:cNvSpPr txBox="1"/>
          <p:nvPr/>
        </p:nvSpPr>
        <p:spPr>
          <a:xfrm>
            <a:off x="8918221" y="56444"/>
            <a:ext cx="31232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0: perfect equality</a:t>
            </a:r>
            <a:endParaRPr lang="en-US">
              <a:ea typeface="+mn-lt"/>
              <a:cs typeface="+mn-lt"/>
            </a:endParaRPr>
          </a:p>
          <a:p>
            <a:r>
              <a:rPr lang="en-US" sz="2400">
                <a:ea typeface="+mn-lt"/>
                <a:cs typeface="+mn-lt"/>
              </a:rPr>
              <a:t>1: perfect inequality</a:t>
            </a:r>
            <a:endParaRPr lang="en-US" sz="2400">
              <a:ea typeface="Calibri" panose="020F0502020204030204"/>
              <a:cs typeface="Calibri" panose="020F0502020204030204"/>
            </a:endParaRPr>
          </a:p>
        </p:txBody>
      </p:sp>
      <p:sp>
        <p:nvSpPr>
          <p:cNvPr id="8" name="TextBox 7">
            <a:extLst>
              <a:ext uri="{FF2B5EF4-FFF2-40B4-BE49-F238E27FC236}">
                <a16:creationId xmlns:a16="http://schemas.microsoft.com/office/drawing/2014/main" id="{4BA382B7-E853-564F-83AB-5A40AFAB599F}"/>
              </a:ext>
            </a:extLst>
          </p:cNvPr>
          <p:cNvSpPr txBox="1"/>
          <p:nvPr/>
        </p:nvSpPr>
        <p:spPr>
          <a:xfrm>
            <a:off x="8842962" y="203200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pic>
        <p:nvPicPr>
          <p:cNvPr id="3" name="Picture 18" descr="A graph of the number of countries/regions in the united states&#10;&#10;Description automatically generated">
            <a:extLst>
              <a:ext uri="{FF2B5EF4-FFF2-40B4-BE49-F238E27FC236}">
                <a16:creationId xmlns:a16="http://schemas.microsoft.com/office/drawing/2014/main" id="{7CB36103-C2F2-6FBB-BB99-0FC09199209E}"/>
              </a:ext>
            </a:extLst>
          </p:cNvPr>
          <p:cNvPicPr>
            <a:picLocks noChangeAspect="1"/>
          </p:cNvPicPr>
          <p:nvPr/>
        </p:nvPicPr>
        <p:blipFill>
          <a:blip r:embed="rId3"/>
          <a:stretch>
            <a:fillRect/>
          </a:stretch>
        </p:blipFill>
        <p:spPr>
          <a:xfrm>
            <a:off x="222394" y="385932"/>
            <a:ext cx="2049780" cy="1773215"/>
          </a:xfrm>
          <a:prstGeom prst="rect">
            <a:avLst/>
          </a:prstGeom>
        </p:spPr>
      </p:pic>
      <p:sp>
        <p:nvSpPr>
          <p:cNvPr id="7" name="TextBox 6">
            <a:extLst>
              <a:ext uri="{FF2B5EF4-FFF2-40B4-BE49-F238E27FC236}">
                <a16:creationId xmlns:a16="http://schemas.microsoft.com/office/drawing/2014/main" id="{A01733E5-0E53-984F-8F9E-A54B3F81A600}"/>
              </a:ext>
            </a:extLst>
          </p:cNvPr>
          <p:cNvSpPr txBox="1"/>
          <p:nvPr/>
        </p:nvSpPr>
        <p:spPr>
          <a:xfrm>
            <a:off x="498845" y="44533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10" name="Picture 5" descr="A graph of different colored lines&#10;&#10;Description automatically generated">
            <a:extLst>
              <a:ext uri="{FF2B5EF4-FFF2-40B4-BE49-F238E27FC236}">
                <a16:creationId xmlns:a16="http://schemas.microsoft.com/office/drawing/2014/main" id="{25155E4E-908A-49B4-F1EC-8EA5CB75D296}"/>
              </a:ext>
            </a:extLst>
          </p:cNvPr>
          <p:cNvPicPr>
            <a:picLocks noChangeAspect="1"/>
          </p:cNvPicPr>
          <p:nvPr/>
        </p:nvPicPr>
        <p:blipFill>
          <a:blip r:embed="rId4"/>
          <a:stretch>
            <a:fillRect/>
          </a:stretch>
        </p:blipFill>
        <p:spPr>
          <a:xfrm>
            <a:off x="4573385" y="387933"/>
            <a:ext cx="1950720" cy="1666535"/>
          </a:xfrm>
          <a:prstGeom prst="rect">
            <a:avLst/>
          </a:prstGeom>
        </p:spPr>
      </p:pic>
      <p:sp>
        <p:nvSpPr>
          <p:cNvPr id="12" name="TextBox 11">
            <a:extLst>
              <a:ext uri="{FF2B5EF4-FFF2-40B4-BE49-F238E27FC236}">
                <a16:creationId xmlns:a16="http://schemas.microsoft.com/office/drawing/2014/main" id="{1EAE60F7-9EBA-B295-FA12-B521327C2204}"/>
              </a:ext>
            </a:extLst>
          </p:cNvPr>
          <p:cNvSpPr txBox="1"/>
          <p:nvPr/>
        </p:nvSpPr>
        <p:spPr>
          <a:xfrm>
            <a:off x="5206079" y="383764"/>
            <a:ext cx="210531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cs typeface="Calibri"/>
              </a:rPr>
              <a:t>Northwest</a:t>
            </a:r>
          </a:p>
        </p:txBody>
      </p:sp>
    </p:spTree>
    <p:extLst>
      <p:ext uri="{BB962C8B-B14F-4D97-AF65-F5344CB8AC3E}">
        <p14:creationId xmlns:p14="http://schemas.microsoft.com/office/powerpoint/2010/main" val="193259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exas with red squares&#10;&#10;Description automatically generated">
            <a:extLst>
              <a:ext uri="{FF2B5EF4-FFF2-40B4-BE49-F238E27FC236}">
                <a16:creationId xmlns:a16="http://schemas.microsoft.com/office/drawing/2014/main" id="{E1A01891-2280-40A1-94E9-C8EBF1E5258A}"/>
              </a:ext>
            </a:extLst>
          </p:cNvPr>
          <p:cNvPicPr>
            <a:picLocks noChangeAspect="1"/>
          </p:cNvPicPr>
          <p:nvPr/>
        </p:nvPicPr>
        <p:blipFill>
          <a:blip r:embed="rId2"/>
          <a:stretch>
            <a:fillRect/>
          </a:stretch>
        </p:blipFill>
        <p:spPr>
          <a:xfrm>
            <a:off x="-2958" y="2697"/>
            <a:ext cx="8824403" cy="6837811"/>
          </a:xfrm>
          <a:prstGeom prst="rect">
            <a:avLst/>
          </a:prstGeom>
        </p:spPr>
      </p:pic>
      <p:sp>
        <p:nvSpPr>
          <p:cNvPr id="6" name="TextBox 5">
            <a:extLst>
              <a:ext uri="{FF2B5EF4-FFF2-40B4-BE49-F238E27FC236}">
                <a16:creationId xmlns:a16="http://schemas.microsoft.com/office/drawing/2014/main" id="{BB763D5E-2F4C-9C20-476F-B18622BEA6C6}"/>
              </a:ext>
            </a:extLst>
          </p:cNvPr>
          <p:cNvSpPr txBox="1"/>
          <p:nvPr/>
        </p:nvSpPr>
        <p:spPr>
          <a:xfrm>
            <a:off x="8918221" y="56444"/>
            <a:ext cx="31232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0: perfect equality</a:t>
            </a:r>
            <a:endParaRPr lang="en-US">
              <a:ea typeface="+mn-lt"/>
              <a:cs typeface="+mn-lt"/>
            </a:endParaRPr>
          </a:p>
          <a:p>
            <a:r>
              <a:rPr lang="en-US" sz="2400">
                <a:ea typeface="+mn-lt"/>
                <a:cs typeface="+mn-lt"/>
              </a:rPr>
              <a:t>1: perfect inequality</a:t>
            </a:r>
            <a:endParaRPr lang="en-US" sz="2400">
              <a:ea typeface="Calibri" panose="020F0502020204030204"/>
              <a:cs typeface="Calibri" panose="020F0502020204030204"/>
            </a:endParaRPr>
          </a:p>
        </p:txBody>
      </p:sp>
      <p:sp>
        <p:nvSpPr>
          <p:cNvPr id="8" name="TextBox 7">
            <a:extLst>
              <a:ext uri="{FF2B5EF4-FFF2-40B4-BE49-F238E27FC236}">
                <a16:creationId xmlns:a16="http://schemas.microsoft.com/office/drawing/2014/main" id="{4BA382B7-E853-564F-83AB-5A40AFAB599F}"/>
              </a:ext>
            </a:extLst>
          </p:cNvPr>
          <p:cNvSpPr txBox="1"/>
          <p:nvPr/>
        </p:nvSpPr>
        <p:spPr>
          <a:xfrm>
            <a:off x="8842962" y="203200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pic>
        <p:nvPicPr>
          <p:cNvPr id="4" name="Picture 18" descr="A graph of the number of countries/regions in the united states&#10;&#10;Description automatically generated">
            <a:extLst>
              <a:ext uri="{FF2B5EF4-FFF2-40B4-BE49-F238E27FC236}">
                <a16:creationId xmlns:a16="http://schemas.microsoft.com/office/drawing/2014/main" id="{380313A0-B958-CE95-8828-28403000319B}"/>
              </a:ext>
            </a:extLst>
          </p:cNvPr>
          <p:cNvPicPr>
            <a:picLocks noChangeAspect="1"/>
          </p:cNvPicPr>
          <p:nvPr/>
        </p:nvPicPr>
        <p:blipFill>
          <a:blip r:embed="rId3"/>
          <a:stretch>
            <a:fillRect/>
          </a:stretch>
        </p:blipFill>
        <p:spPr>
          <a:xfrm>
            <a:off x="1414" y="4813152"/>
            <a:ext cx="2308860" cy="1986575"/>
          </a:xfrm>
          <a:prstGeom prst="rect">
            <a:avLst/>
          </a:prstGeom>
        </p:spPr>
      </p:pic>
      <p:sp>
        <p:nvSpPr>
          <p:cNvPr id="11" name="TextBox 10">
            <a:extLst>
              <a:ext uri="{FF2B5EF4-FFF2-40B4-BE49-F238E27FC236}">
                <a16:creationId xmlns:a16="http://schemas.microsoft.com/office/drawing/2014/main" id="{E7737D02-4ABD-01F1-18AE-95EFBD7050AD}"/>
              </a:ext>
            </a:extLst>
          </p:cNvPr>
          <p:cNvSpPr txBox="1"/>
          <p:nvPr/>
        </p:nvSpPr>
        <p:spPr>
          <a:xfrm>
            <a:off x="392165" y="492589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14" name="Picture 6" descr="A graph of different colored lines&#10;&#10;Description automatically generated">
            <a:extLst>
              <a:ext uri="{FF2B5EF4-FFF2-40B4-BE49-F238E27FC236}">
                <a16:creationId xmlns:a16="http://schemas.microsoft.com/office/drawing/2014/main" id="{666F6CBA-835C-9033-CD13-DE160BB0C884}"/>
              </a:ext>
            </a:extLst>
          </p:cNvPr>
          <p:cNvPicPr>
            <a:picLocks noChangeAspect="1"/>
          </p:cNvPicPr>
          <p:nvPr/>
        </p:nvPicPr>
        <p:blipFill>
          <a:blip r:embed="rId4"/>
          <a:stretch>
            <a:fillRect/>
          </a:stretch>
        </p:blipFill>
        <p:spPr>
          <a:xfrm>
            <a:off x="6094461" y="4814691"/>
            <a:ext cx="2286000" cy="1971335"/>
          </a:xfrm>
          <a:prstGeom prst="rect">
            <a:avLst/>
          </a:prstGeom>
        </p:spPr>
      </p:pic>
      <p:sp>
        <p:nvSpPr>
          <p:cNvPr id="16" name="TextBox 15">
            <a:extLst>
              <a:ext uri="{FF2B5EF4-FFF2-40B4-BE49-F238E27FC236}">
                <a16:creationId xmlns:a16="http://schemas.microsoft.com/office/drawing/2014/main" id="{B2FEA604-D3CB-29B7-21C7-50946C8A4A80}"/>
              </a:ext>
            </a:extLst>
          </p:cNvPr>
          <p:cNvSpPr txBox="1"/>
          <p:nvPr/>
        </p:nvSpPr>
        <p:spPr>
          <a:xfrm>
            <a:off x="6846304" y="5383094"/>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Alamo</a:t>
            </a:r>
          </a:p>
        </p:txBody>
      </p:sp>
    </p:spTree>
    <p:extLst>
      <p:ext uri="{BB962C8B-B14F-4D97-AF65-F5344CB8AC3E}">
        <p14:creationId xmlns:p14="http://schemas.microsoft.com/office/powerpoint/2010/main" val="2111562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Stops, Citation</a:t>
            </a:r>
            <a:endParaRPr lang="en-US"/>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with different colored lines&#10;&#10;Description automatically generated">
            <a:extLst>
              <a:ext uri="{FF2B5EF4-FFF2-40B4-BE49-F238E27FC236}">
                <a16:creationId xmlns:a16="http://schemas.microsoft.com/office/drawing/2014/main" id="{9C9885DE-CED6-43EC-46FC-F2FA98B76E3E}"/>
              </a:ext>
            </a:extLst>
          </p:cNvPr>
          <p:cNvPicPr>
            <a:picLocks noChangeAspect="1"/>
          </p:cNvPicPr>
          <p:nvPr/>
        </p:nvPicPr>
        <p:blipFill>
          <a:blip r:embed="rId3"/>
          <a:stretch>
            <a:fillRect/>
          </a:stretch>
        </p:blipFill>
        <p:spPr>
          <a:xfrm>
            <a:off x="89555" y="2095209"/>
            <a:ext cx="5602663" cy="4765045"/>
          </a:xfrm>
          <a:prstGeom prst="rect">
            <a:avLst/>
          </a:prstGeom>
        </p:spPr>
      </p:pic>
      <p:pic>
        <p:nvPicPr>
          <p:cNvPr id="7" name="Picture 7" descr="A graph showing the number of people in the united states&#10;&#10;Description automatically generated">
            <a:extLst>
              <a:ext uri="{FF2B5EF4-FFF2-40B4-BE49-F238E27FC236}">
                <a16:creationId xmlns:a16="http://schemas.microsoft.com/office/drawing/2014/main" id="{23B79D68-706D-606A-0AC9-DA4760824C23}"/>
              </a:ext>
            </a:extLst>
          </p:cNvPr>
          <p:cNvPicPr>
            <a:picLocks noChangeAspect="1"/>
          </p:cNvPicPr>
          <p:nvPr/>
        </p:nvPicPr>
        <p:blipFill>
          <a:blip r:embed="rId4"/>
          <a:stretch>
            <a:fillRect/>
          </a:stretch>
        </p:blipFill>
        <p:spPr>
          <a:xfrm>
            <a:off x="6099143" y="2055931"/>
            <a:ext cx="5696932" cy="4835747"/>
          </a:xfrm>
          <a:prstGeom prst="rect">
            <a:avLst/>
          </a:prstGeom>
        </p:spPr>
      </p:pic>
    </p:spTree>
    <p:extLst>
      <p:ext uri="{BB962C8B-B14F-4D97-AF65-F5344CB8AC3E}">
        <p14:creationId xmlns:p14="http://schemas.microsoft.com/office/powerpoint/2010/main" val="3815800387"/>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exas with red squares&#10;&#10;Description automatically generated">
            <a:extLst>
              <a:ext uri="{FF2B5EF4-FFF2-40B4-BE49-F238E27FC236}">
                <a16:creationId xmlns:a16="http://schemas.microsoft.com/office/drawing/2014/main" id="{E1A01891-2280-40A1-94E9-C8EBF1E5258A}"/>
              </a:ext>
            </a:extLst>
          </p:cNvPr>
          <p:cNvPicPr>
            <a:picLocks noChangeAspect="1"/>
          </p:cNvPicPr>
          <p:nvPr/>
        </p:nvPicPr>
        <p:blipFill>
          <a:blip r:embed="rId2"/>
          <a:stretch>
            <a:fillRect/>
          </a:stretch>
        </p:blipFill>
        <p:spPr>
          <a:xfrm>
            <a:off x="-2958" y="2697"/>
            <a:ext cx="8824403" cy="6837811"/>
          </a:xfrm>
          <a:prstGeom prst="rect">
            <a:avLst/>
          </a:prstGeom>
        </p:spPr>
      </p:pic>
      <p:sp>
        <p:nvSpPr>
          <p:cNvPr id="6" name="TextBox 5">
            <a:extLst>
              <a:ext uri="{FF2B5EF4-FFF2-40B4-BE49-F238E27FC236}">
                <a16:creationId xmlns:a16="http://schemas.microsoft.com/office/drawing/2014/main" id="{BB763D5E-2F4C-9C20-476F-B18622BEA6C6}"/>
              </a:ext>
            </a:extLst>
          </p:cNvPr>
          <p:cNvSpPr txBox="1"/>
          <p:nvPr/>
        </p:nvSpPr>
        <p:spPr>
          <a:xfrm>
            <a:off x="8918221" y="56444"/>
            <a:ext cx="31232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0: perfect equality</a:t>
            </a:r>
            <a:endParaRPr lang="en-US">
              <a:ea typeface="+mn-lt"/>
              <a:cs typeface="+mn-lt"/>
            </a:endParaRPr>
          </a:p>
          <a:p>
            <a:r>
              <a:rPr lang="en-US" sz="2400">
                <a:ea typeface="+mn-lt"/>
                <a:cs typeface="+mn-lt"/>
              </a:rPr>
              <a:t>1: perfect inequality</a:t>
            </a:r>
            <a:endParaRPr lang="en-US" sz="2400">
              <a:ea typeface="Calibri" panose="020F0502020204030204"/>
              <a:cs typeface="Calibri" panose="020F0502020204030204"/>
            </a:endParaRPr>
          </a:p>
        </p:txBody>
      </p:sp>
      <p:sp>
        <p:nvSpPr>
          <p:cNvPr id="8" name="TextBox 7">
            <a:extLst>
              <a:ext uri="{FF2B5EF4-FFF2-40B4-BE49-F238E27FC236}">
                <a16:creationId xmlns:a16="http://schemas.microsoft.com/office/drawing/2014/main" id="{4BA382B7-E853-564F-83AB-5A40AFAB599F}"/>
              </a:ext>
            </a:extLst>
          </p:cNvPr>
          <p:cNvSpPr txBox="1"/>
          <p:nvPr/>
        </p:nvSpPr>
        <p:spPr>
          <a:xfrm>
            <a:off x="8842962" y="2032000"/>
            <a:ext cx="29727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Alamo, Gulf Coast, </a:t>
            </a:r>
            <a:r>
              <a:rPr lang="en-US" err="1">
                <a:ea typeface="Calibri"/>
                <a:cs typeface="Calibri"/>
              </a:rPr>
              <a:t>NorthWest</a:t>
            </a:r>
            <a:endParaRPr lang="en-US" err="1"/>
          </a:p>
        </p:txBody>
      </p:sp>
      <p:pic>
        <p:nvPicPr>
          <p:cNvPr id="4" name="Picture 18" descr="A graph of the number of countries/regions in the united states&#10;&#10;Description automatically generated">
            <a:extLst>
              <a:ext uri="{FF2B5EF4-FFF2-40B4-BE49-F238E27FC236}">
                <a16:creationId xmlns:a16="http://schemas.microsoft.com/office/drawing/2014/main" id="{D608A836-3CC8-8EE8-EBBC-B109B286FA1A}"/>
              </a:ext>
            </a:extLst>
          </p:cNvPr>
          <p:cNvPicPr>
            <a:picLocks noChangeAspect="1"/>
          </p:cNvPicPr>
          <p:nvPr/>
        </p:nvPicPr>
        <p:blipFill>
          <a:blip r:embed="rId3"/>
          <a:stretch>
            <a:fillRect/>
          </a:stretch>
        </p:blipFill>
        <p:spPr>
          <a:xfrm>
            <a:off x="1414" y="4813152"/>
            <a:ext cx="2308860" cy="1986575"/>
          </a:xfrm>
          <a:prstGeom prst="rect">
            <a:avLst/>
          </a:prstGeom>
        </p:spPr>
      </p:pic>
      <p:sp>
        <p:nvSpPr>
          <p:cNvPr id="11" name="TextBox 10">
            <a:extLst>
              <a:ext uri="{FF2B5EF4-FFF2-40B4-BE49-F238E27FC236}">
                <a16:creationId xmlns:a16="http://schemas.microsoft.com/office/drawing/2014/main" id="{943AA6E1-8FF9-705C-F3D7-B22918BC5E01}"/>
              </a:ext>
            </a:extLst>
          </p:cNvPr>
          <p:cNvSpPr txBox="1"/>
          <p:nvPr/>
        </p:nvSpPr>
        <p:spPr>
          <a:xfrm>
            <a:off x="392165" y="4925895"/>
            <a:ext cx="2105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Regions</a:t>
            </a:r>
            <a:endParaRPr lang="en-US"/>
          </a:p>
        </p:txBody>
      </p:sp>
      <p:pic>
        <p:nvPicPr>
          <p:cNvPr id="14" name="Picture 12" descr="A graph of different colored lines&#10;&#10;Description automatically generated">
            <a:extLst>
              <a:ext uri="{FF2B5EF4-FFF2-40B4-BE49-F238E27FC236}">
                <a16:creationId xmlns:a16="http://schemas.microsoft.com/office/drawing/2014/main" id="{551CFC51-B86F-BC9B-113E-E69B78549CA3}"/>
              </a:ext>
            </a:extLst>
          </p:cNvPr>
          <p:cNvPicPr>
            <a:picLocks noChangeAspect="1"/>
          </p:cNvPicPr>
          <p:nvPr/>
        </p:nvPicPr>
        <p:blipFill>
          <a:blip r:embed="rId4"/>
          <a:stretch>
            <a:fillRect/>
          </a:stretch>
        </p:blipFill>
        <p:spPr>
          <a:xfrm>
            <a:off x="6262793" y="4709474"/>
            <a:ext cx="2476500" cy="2138975"/>
          </a:xfrm>
          <a:prstGeom prst="rect">
            <a:avLst/>
          </a:prstGeom>
        </p:spPr>
      </p:pic>
      <p:sp>
        <p:nvSpPr>
          <p:cNvPr id="16" name="TextBox 15">
            <a:extLst>
              <a:ext uri="{FF2B5EF4-FFF2-40B4-BE49-F238E27FC236}">
                <a16:creationId xmlns:a16="http://schemas.microsoft.com/office/drawing/2014/main" id="{C9F6D77E-FB3C-76C7-4EB6-F82FA3393782}"/>
              </a:ext>
            </a:extLst>
          </p:cNvPr>
          <p:cNvSpPr txBox="1"/>
          <p:nvPr/>
        </p:nvSpPr>
        <p:spPr>
          <a:xfrm>
            <a:off x="6975913" y="4814034"/>
            <a:ext cx="210531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0000"/>
                </a:solidFill>
                <a:cs typeface="Calibri"/>
              </a:rPr>
              <a:t>Gulf Coast</a:t>
            </a:r>
            <a:endParaRPr lang="en-US">
              <a:solidFill>
                <a:srgbClr val="FF0000"/>
              </a:solidFill>
            </a:endParaRPr>
          </a:p>
        </p:txBody>
      </p:sp>
    </p:spTree>
    <p:extLst>
      <p:ext uri="{BB962C8B-B14F-4D97-AF65-F5344CB8AC3E}">
        <p14:creationId xmlns:p14="http://schemas.microsoft.com/office/powerpoint/2010/main" val="3744749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9B1475C-889A-EFB2-C9B9-177BC7DDB7F3}"/>
              </a:ext>
            </a:extLst>
          </p:cNvPr>
          <p:cNvSpPr txBox="1"/>
          <p:nvPr/>
        </p:nvSpPr>
        <p:spPr>
          <a:xfrm>
            <a:off x="1317945" y="190444"/>
            <a:ext cx="8974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latin typeface="Helvetica Neue"/>
              </a:rPr>
              <a:t>What if adding diversity indexes as independent variables?</a:t>
            </a:r>
          </a:p>
        </p:txBody>
      </p:sp>
      <p:pic>
        <p:nvPicPr>
          <p:cNvPr id="8" name="Picture 7" descr="A graph of the number of countries/regions in the united states&#10;&#10;Description automatically generated">
            <a:extLst>
              <a:ext uri="{FF2B5EF4-FFF2-40B4-BE49-F238E27FC236}">
                <a16:creationId xmlns:a16="http://schemas.microsoft.com/office/drawing/2014/main" id="{36458DA6-9D18-F1F1-CD7E-71F843350CDE}"/>
              </a:ext>
            </a:extLst>
          </p:cNvPr>
          <p:cNvPicPr>
            <a:picLocks noChangeAspect="1"/>
          </p:cNvPicPr>
          <p:nvPr/>
        </p:nvPicPr>
        <p:blipFill>
          <a:blip r:embed="rId2"/>
          <a:stretch>
            <a:fillRect/>
          </a:stretch>
        </p:blipFill>
        <p:spPr>
          <a:xfrm>
            <a:off x="45720" y="1848972"/>
            <a:ext cx="4609524" cy="3968062"/>
          </a:xfrm>
          <a:prstGeom prst="rect">
            <a:avLst/>
          </a:prstGeom>
        </p:spPr>
      </p:pic>
      <p:sp>
        <p:nvSpPr>
          <p:cNvPr id="9" name="TextBox 8">
            <a:extLst>
              <a:ext uri="{FF2B5EF4-FFF2-40B4-BE49-F238E27FC236}">
                <a16:creationId xmlns:a16="http://schemas.microsoft.com/office/drawing/2014/main" id="{EE790FA5-D518-78E1-7502-A3280DE3938E}"/>
              </a:ext>
            </a:extLst>
          </p:cNvPr>
          <p:cNvSpPr txBox="1"/>
          <p:nvPr/>
        </p:nvSpPr>
        <p:spPr>
          <a:xfrm>
            <a:off x="1524000" y="1485900"/>
            <a:ext cx="2590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Speeding-only, Citation</a:t>
            </a:r>
            <a:endParaRPr lang="en-US"/>
          </a:p>
        </p:txBody>
      </p:sp>
      <p:pic>
        <p:nvPicPr>
          <p:cNvPr id="10" name="Picture 9" descr="A table of numbers and letters&#10;&#10;Description automatically generated">
            <a:extLst>
              <a:ext uri="{FF2B5EF4-FFF2-40B4-BE49-F238E27FC236}">
                <a16:creationId xmlns:a16="http://schemas.microsoft.com/office/drawing/2014/main" id="{B5091266-DD86-8D8E-6821-5C6F3DE2D3DF}"/>
              </a:ext>
            </a:extLst>
          </p:cNvPr>
          <p:cNvPicPr>
            <a:picLocks noChangeAspect="1"/>
          </p:cNvPicPr>
          <p:nvPr/>
        </p:nvPicPr>
        <p:blipFill>
          <a:blip r:embed="rId3"/>
          <a:stretch>
            <a:fillRect/>
          </a:stretch>
        </p:blipFill>
        <p:spPr>
          <a:xfrm>
            <a:off x="4328160" y="1746069"/>
            <a:ext cx="7673340" cy="3365863"/>
          </a:xfrm>
          <a:prstGeom prst="rect">
            <a:avLst/>
          </a:prstGeom>
        </p:spPr>
      </p:pic>
      <p:sp>
        <p:nvSpPr>
          <p:cNvPr id="13" name="TextBox 12">
            <a:extLst>
              <a:ext uri="{FF2B5EF4-FFF2-40B4-BE49-F238E27FC236}">
                <a16:creationId xmlns:a16="http://schemas.microsoft.com/office/drawing/2014/main" id="{36FF61FB-6011-03E5-438A-2C775388B8B9}"/>
              </a:ext>
            </a:extLst>
          </p:cNvPr>
          <p:cNvSpPr txBox="1"/>
          <p:nvPr/>
        </p:nvSpPr>
        <p:spPr>
          <a:xfrm>
            <a:off x="4693920" y="2484120"/>
            <a:ext cx="7284719" cy="60960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TextBox 13">
            <a:extLst>
              <a:ext uri="{FF2B5EF4-FFF2-40B4-BE49-F238E27FC236}">
                <a16:creationId xmlns:a16="http://schemas.microsoft.com/office/drawing/2014/main" id="{7208BA1E-DA38-E2C7-317D-0D929DED7447}"/>
              </a:ext>
            </a:extLst>
          </p:cNvPr>
          <p:cNvSpPr txBox="1"/>
          <p:nvPr/>
        </p:nvSpPr>
        <p:spPr>
          <a:xfrm>
            <a:off x="4678680" y="3169919"/>
            <a:ext cx="7315199" cy="92333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rgbClr val="002060"/>
              </a:solidFill>
            </a:endParaRPr>
          </a:p>
          <a:p>
            <a:endParaRPr lang="en-US">
              <a:solidFill>
                <a:srgbClr val="002060"/>
              </a:solidFill>
              <a:cs typeface="Calibri"/>
            </a:endParaRPr>
          </a:p>
          <a:p>
            <a:endParaRPr lang="en-US">
              <a:solidFill>
                <a:srgbClr val="002060"/>
              </a:solidFill>
              <a:cs typeface="Calibri"/>
            </a:endParaRPr>
          </a:p>
        </p:txBody>
      </p:sp>
      <p:sp>
        <p:nvSpPr>
          <p:cNvPr id="15" name="TextBox 14">
            <a:extLst>
              <a:ext uri="{FF2B5EF4-FFF2-40B4-BE49-F238E27FC236}">
                <a16:creationId xmlns:a16="http://schemas.microsoft.com/office/drawing/2014/main" id="{AA3B98FB-3567-2878-AA17-F59A7FA75DF5}"/>
              </a:ext>
            </a:extLst>
          </p:cNvPr>
          <p:cNvSpPr txBox="1"/>
          <p:nvPr/>
        </p:nvSpPr>
        <p:spPr>
          <a:xfrm>
            <a:off x="1767840" y="2788919"/>
            <a:ext cx="335279" cy="2225040"/>
          </a:xfrm>
          <a:prstGeom prst="rect">
            <a:avLst/>
          </a:prstGeom>
          <a:noFill/>
          <a:ln>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 name="TextBox 1">
            <a:extLst>
              <a:ext uri="{FF2B5EF4-FFF2-40B4-BE49-F238E27FC236}">
                <a16:creationId xmlns:a16="http://schemas.microsoft.com/office/drawing/2014/main" id="{4CFC5A72-C97A-7DD8-0D14-119A862F373A}"/>
              </a:ext>
            </a:extLst>
          </p:cNvPr>
          <p:cNvSpPr txBox="1"/>
          <p:nvPr/>
        </p:nvSpPr>
        <p:spPr>
          <a:xfrm>
            <a:off x="1051560" y="868680"/>
            <a:ext cx="106527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Including Diversity Index and Gini Index in the model does not change the odds ratios much.</a:t>
            </a:r>
            <a:endParaRPr lang="en-US" sz="2000"/>
          </a:p>
        </p:txBody>
      </p:sp>
      <p:sp>
        <p:nvSpPr>
          <p:cNvPr id="3" name="TextBox 2">
            <a:extLst>
              <a:ext uri="{FF2B5EF4-FFF2-40B4-BE49-F238E27FC236}">
                <a16:creationId xmlns:a16="http://schemas.microsoft.com/office/drawing/2014/main" id="{CC5F41C4-AE62-3B24-F14E-6F63700A016C}"/>
              </a:ext>
            </a:extLst>
          </p:cNvPr>
          <p:cNvSpPr txBox="1"/>
          <p:nvPr/>
        </p:nvSpPr>
        <p:spPr>
          <a:xfrm>
            <a:off x="933449" y="6210300"/>
            <a:ext cx="11391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Notebook: </a:t>
            </a:r>
            <a:r>
              <a:rPr lang="en-US">
                <a:ea typeface="+mn-lt"/>
                <a:cs typeface="+mn-lt"/>
                <a:hlinkClick r:id="rId4"/>
              </a:rPr>
              <a:t>https://colab.research.google.com/drive/1oqLNfOKW34GWdvE5rBYU5R5jaFoi2ZLv?usp=sharing</a:t>
            </a:r>
            <a:endParaRPr lang="en-US"/>
          </a:p>
          <a:p>
            <a:endParaRPr lang="en-US">
              <a:ea typeface="+mn-lt"/>
              <a:cs typeface="+mn-lt"/>
            </a:endParaRPr>
          </a:p>
        </p:txBody>
      </p:sp>
    </p:spTree>
    <p:extLst>
      <p:ext uri="{BB962C8B-B14F-4D97-AF65-F5344CB8AC3E}">
        <p14:creationId xmlns:p14="http://schemas.microsoft.com/office/powerpoint/2010/main" val="887080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425BC9-C115-756E-6D43-05DE59891E0B}"/>
              </a:ext>
            </a:extLst>
          </p:cNvPr>
          <p:cNvSpPr txBox="1"/>
          <p:nvPr/>
        </p:nvSpPr>
        <p:spPr>
          <a:xfrm>
            <a:off x="1044217" y="160851"/>
            <a:ext cx="104389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00000"/>
                </a:solidFill>
                <a:latin typeface="Helvetica Neue"/>
              </a:rPr>
              <a:t>Does adding independent variables change results? Violation types</a:t>
            </a:r>
          </a:p>
        </p:txBody>
      </p:sp>
      <p:sp>
        <p:nvSpPr>
          <p:cNvPr id="6" name="TextBox 5">
            <a:extLst>
              <a:ext uri="{FF2B5EF4-FFF2-40B4-BE49-F238E27FC236}">
                <a16:creationId xmlns:a16="http://schemas.microsoft.com/office/drawing/2014/main" id="{68D24CA9-8BAA-C088-FC5C-4BE5CD4F03B6}"/>
              </a:ext>
            </a:extLst>
          </p:cNvPr>
          <p:cNvSpPr txBox="1"/>
          <p:nvPr/>
        </p:nvSpPr>
        <p:spPr>
          <a:xfrm>
            <a:off x="60597" y="769397"/>
            <a:ext cx="13371785"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ea typeface="+mn-lt"/>
                <a:cs typeface="+mn-lt"/>
              </a:rPr>
              <a:t>[</a:t>
            </a:r>
            <a:r>
              <a:rPr lang="en-US" sz="1400" dirty="0">
                <a:solidFill>
                  <a:srgbClr val="000000"/>
                </a:solidFill>
                <a:ea typeface="+mn-lt"/>
                <a:cs typeface="+mn-lt"/>
              </a:rPr>
              <a:t>'</a:t>
            </a:r>
            <a:r>
              <a:rPr lang="en-US" sz="1400" err="1">
                <a:solidFill>
                  <a:srgbClr val="000000"/>
                </a:solidFill>
                <a:ea typeface="+mn-lt"/>
                <a:cs typeface="+mn-lt"/>
              </a:rPr>
              <a:t>subject_race_asian</a:t>
            </a:r>
            <a:r>
              <a:rPr lang="en-US" sz="1400" dirty="0">
                <a:solidFill>
                  <a:srgbClr val="000000"/>
                </a:solidFill>
                <a:ea typeface="+mn-lt"/>
                <a:cs typeface="+mn-lt"/>
              </a:rPr>
              <a:t>/pacific islander', 'subject_race_black','subject_race_hispanic','subject_sex_female', '</a:t>
            </a:r>
            <a:r>
              <a:rPr lang="en-US" sz="1400" err="1">
                <a:solidFill>
                  <a:srgbClr val="000000"/>
                </a:solidFill>
                <a:ea typeface="+mn-lt"/>
                <a:cs typeface="+mn-lt"/>
              </a:rPr>
              <a:t>county_type_Micropolitan</a:t>
            </a:r>
            <a:r>
              <a:rPr lang="en-US" sz="1400" dirty="0">
                <a:solidFill>
                  <a:srgbClr val="000000"/>
                </a:solidFill>
                <a:ea typeface="+mn-lt"/>
                <a:cs typeface="+mn-lt"/>
              </a:rPr>
              <a:t>', '</a:t>
            </a:r>
            <a:r>
              <a:rPr lang="en-US" sz="1400" err="1">
                <a:solidFill>
                  <a:srgbClr val="000000"/>
                </a:solidFill>
                <a:ea typeface="+mn-lt"/>
                <a:cs typeface="+mn-lt"/>
              </a:rPr>
              <a:t>county_type_Non</a:t>
            </a:r>
            <a:r>
              <a:rPr lang="en-US" sz="1400" dirty="0">
                <a:solidFill>
                  <a:srgbClr val="000000"/>
                </a:solidFill>
                <a:ea typeface="+mn-lt"/>
                <a:cs typeface="+mn-lt"/>
              </a:rPr>
              <a:t> core', </a:t>
            </a:r>
          </a:p>
          <a:p>
            <a:r>
              <a:rPr lang="en-US" sz="1600" dirty="0">
                <a:solidFill>
                  <a:srgbClr val="000000"/>
                </a:solidFill>
                <a:ea typeface="+mn-lt"/>
                <a:cs typeface="+mn-lt"/>
              </a:rPr>
              <a:t>'Speeding Over Limit', </a:t>
            </a:r>
          </a:p>
          <a:p>
            <a:r>
              <a:rPr lang="en-US" sz="1600" dirty="0">
                <a:solidFill>
                  <a:srgbClr val="000000"/>
                </a:solidFill>
                <a:ea typeface="+mn-lt"/>
                <a:cs typeface="+mn-lt"/>
              </a:rPr>
              <a:t>'Speeding-10% or More Above Posted Speed', </a:t>
            </a:r>
          </a:p>
          <a:p>
            <a:r>
              <a:rPr lang="en-US" sz="1600" dirty="0">
                <a:solidFill>
                  <a:srgbClr val="000000"/>
                </a:solidFill>
                <a:ea typeface="+mn-lt"/>
                <a:cs typeface="+mn-lt"/>
              </a:rPr>
              <a:t>'No/Improper License Plate Lamp', </a:t>
            </a:r>
          </a:p>
          <a:p>
            <a:r>
              <a:rPr lang="en-US" sz="1600" dirty="0">
                <a:solidFill>
                  <a:srgbClr val="000000"/>
                </a:solidFill>
                <a:ea typeface="+mn-lt"/>
                <a:cs typeface="+mn-lt"/>
              </a:rPr>
              <a:t>'Ride, Not Secured By Safety Belt-Driver (12-1-85)', </a:t>
            </a:r>
          </a:p>
          <a:p>
            <a:r>
              <a:rPr lang="en-US" sz="1600" dirty="0">
                <a:solidFill>
                  <a:srgbClr val="000000"/>
                </a:solidFill>
                <a:ea typeface="+mn-lt"/>
                <a:cs typeface="+mn-lt"/>
              </a:rPr>
              <a:t>'Operate Motor Vehicle Without License Plates (Or With One Plate)', </a:t>
            </a:r>
          </a:p>
          <a:p>
            <a:r>
              <a:rPr lang="en-US" sz="1600" dirty="0">
                <a:solidFill>
                  <a:srgbClr val="000000"/>
                </a:solidFill>
                <a:ea typeface="+mn-lt"/>
                <a:cs typeface="+mn-lt"/>
              </a:rPr>
              <a:t>'No/Non-Compliant Head Lamps', </a:t>
            </a:r>
          </a:p>
          <a:p>
            <a:r>
              <a:rPr lang="en-US" sz="1600" dirty="0">
                <a:solidFill>
                  <a:srgbClr val="000000"/>
                </a:solidFill>
                <a:ea typeface="+mn-lt"/>
                <a:cs typeface="+mn-lt"/>
              </a:rPr>
              <a:t>'Improperly Placed Or Obstructed License Plate', </a:t>
            </a:r>
          </a:p>
          <a:p>
            <a:r>
              <a:rPr lang="en-US" sz="1600" dirty="0">
                <a:solidFill>
                  <a:srgbClr val="000000"/>
                </a:solidFill>
                <a:ea typeface="+mn-lt"/>
                <a:cs typeface="+mn-lt"/>
              </a:rPr>
              <a:t>'Display Expired License Plates/Registration', </a:t>
            </a:r>
          </a:p>
          <a:p>
            <a:r>
              <a:rPr lang="en-US" sz="1600" dirty="0">
                <a:solidFill>
                  <a:srgbClr val="000000"/>
                </a:solidFill>
                <a:ea typeface="+mn-lt"/>
                <a:cs typeface="+mn-lt"/>
              </a:rPr>
              <a:t>'No/Improper Mud Flap', </a:t>
            </a:r>
          </a:p>
          <a:p>
            <a:r>
              <a:rPr lang="en-US" sz="1600" dirty="0">
                <a:solidFill>
                  <a:srgbClr val="000000"/>
                </a:solidFill>
                <a:ea typeface="+mn-lt"/>
                <a:cs typeface="+mn-lt"/>
              </a:rPr>
              <a:t>'No/Improper Tail Lamp - not Motorcycle', </a:t>
            </a:r>
          </a:p>
          <a:p>
            <a:r>
              <a:rPr lang="en-US" sz="1600" dirty="0">
                <a:solidFill>
                  <a:srgbClr val="000000"/>
                </a:solidFill>
                <a:ea typeface="+mn-lt"/>
                <a:cs typeface="+mn-lt"/>
              </a:rPr>
              <a:t>'Following Too Closely', </a:t>
            </a:r>
          </a:p>
          <a:p>
            <a:r>
              <a:rPr lang="en-US" sz="1600" dirty="0">
                <a:solidFill>
                  <a:srgbClr val="000000"/>
                </a:solidFill>
                <a:ea typeface="+mn-lt"/>
                <a:cs typeface="+mn-lt"/>
              </a:rPr>
              <a:t>'Drive On Improved Shoulder When Prohibited', </a:t>
            </a:r>
          </a:p>
          <a:p>
            <a:r>
              <a:rPr lang="en-US" sz="1600" dirty="0">
                <a:solidFill>
                  <a:srgbClr val="000000"/>
                </a:solidFill>
                <a:ea typeface="+mn-lt"/>
                <a:cs typeface="+mn-lt"/>
              </a:rPr>
              <a:t>'Fail To Signal Lane Change', </a:t>
            </a:r>
          </a:p>
          <a:p>
            <a:r>
              <a:rPr lang="en-US" sz="1600" dirty="0">
                <a:solidFill>
                  <a:srgbClr val="000000"/>
                </a:solidFill>
                <a:ea typeface="+mn-lt"/>
                <a:cs typeface="+mn-lt"/>
              </a:rPr>
              <a:t>'Disregard Stop Sign', </a:t>
            </a:r>
          </a:p>
          <a:p>
            <a:r>
              <a:rPr lang="en-US" sz="1600" dirty="0">
                <a:solidFill>
                  <a:srgbClr val="000000"/>
                </a:solidFill>
                <a:ea typeface="+mn-lt"/>
                <a:cs typeface="+mn-lt"/>
              </a:rPr>
              <a:t>'Fail To Drive In Single Lane', </a:t>
            </a:r>
          </a:p>
          <a:p>
            <a:r>
              <a:rPr lang="en-US" sz="1600" dirty="0">
                <a:solidFill>
                  <a:srgbClr val="000000"/>
                </a:solidFill>
                <a:ea typeface="+mn-lt"/>
                <a:cs typeface="+mn-lt"/>
              </a:rPr>
              <a:t>'Ride, Not Secured By Safety Belt-Passenger (When Required)', </a:t>
            </a:r>
          </a:p>
          <a:p>
            <a:r>
              <a:rPr lang="en-US" sz="1600" dirty="0">
                <a:solidFill>
                  <a:srgbClr val="000000"/>
                </a:solidFill>
                <a:ea typeface="+mn-lt"/>
                <a:cs typeface="+mn-lt"/>
              </a:rPr>
              <a:t>'Fail to Move Over or Slow Down for Certain Vehicles', </a:t>
            </a:r>
          </a:p>
          <a:p>
            <a:r>
              <a:rPr lang="en-US" sz="1600" dirty="0">
                <a:solidFill>
                  <a:srgbClr val="000000"/>
                </a:solidFill>
                <a:ea typeface="+mn-lt"/>
                <a:cs typeface="+mn-lt"/>
              </a:rPr>
              <a:t>'Inoperable/Obscured Stop Lamp(s)', </a:t>
            </a:r>
          </a:p>
          <a:p>
            <a:r>
              <a:rPr lang="en-US" sz="1600" dirty="0">
                <a:solidFill>
                  <a:srgbClr val="000000"/>
                </a:solidFill>
                <a:ea typeface="+mn-lt"/>
                <a:cs typeface="+mn-lt"/>
              </a:rPr>
              <a:t>'Use Of Vision Reducing Matter On Windows - Glass Coating Material', </a:t>
            </a:r>
            <a:endParaRPr lang="en-US" sz="1600">
              <a:solidFill>
                <a:srgbClr val="000000"/>
              </a:solidFill>
              <a:ea typeface="+mn-lt"/>
              <a:cs typeface="+mn-lt"/>
            </a:endParaRPr>
          </a:p>
          <a:p>
            <a:r>
              <a:rPr lang="en-US" sz="1600" dirty="0">
                <a:solidFill>
                  <a:srgbClr val="000000"/>
                </a:solidFill>
                <a:ea typeface="+mn-lt"/>
                <a:cs typeface="+mn-lt"/>
              </a:rPr>
              <a:t>'Unsafe Speed', </a:t>
            </a:r>
          </a:p>
          <a:p>
            <a:r>
              <a:rPr lang="en-US" sz="1600" dirty="0">
                <a:solidFill>
                  <a:srgbClr val="000000"/>
                </a:solidFill>
                <a:ea typeface="+mn-lt"/>
                <a:cs typeface="+mn-lt"/>
              </a:rPr>
              <a:t>'Fail To Control Speed', </a:t>
            </a:r>
          </a:p>
          <a:p>
            <a:r>
              <a:rPr lang="en-US" sz="1600" dirty="0">
                <a:solidFill>
                  <a:srgbClr val="000000"/>
                </a:solidFill>
                <a:ea typeface="+mn-lt"/>
                <a:cs typeface="+mn-lt"/>
              </a:rPr>
              <a:t>'Drive in Left Lane When Not Passing or Where Prohibited', </a:t>
            </a:r>
            <a:endParaRPr lang="en-US" sz="1600">
              <a:solidFill>
                <a:srgbClr val="000000"/>
              </a:solidFill>
              <a:ea typeface="+mn-lt"/>
              <a:cs typeface="+mn-lt"/>
            </a:endParaRPr>
          </a:p>
          <a:p>
            <a:r>
              <a:rPr lang="en-US" sz="1600" dirty="0">
                <a:solidFill>
                  <a:srgbClr val="000000"/>
                </a:solidFill>
                <a:ea typeface="+mn-lt"/>
                <a:cs typeface="+mn-lt"/>
              </a:rPr>
              <a:t>'others']</a:t>
            </a:r>
            <a:endParaRPr lang="en-US" sz="1600" dirty="0">
              <a:cs typeface="Calibri"/>
            </a:endParaRPr>
          </a:p>
        </p:txBody>
      </p:sp>
      <p:sp>
        <p:nvSpPr>
          <p:cNvPr id="7" name="TextBox 6">
            <a:extLst>
              <a:ext uri="{FF2B5EF4-FFF2-40B4-BE49-F238E27FC236}">
                <a16:creationId xmlns:a16="http://schemas.microsoft.com/office/drawing/2014/main" id="{EED4DA41-BC06-5232-7C3C-5CC1D6FECE0C}"/>
              </a:ext>
            </a:extLst>
          </p:cNvPr>
          <p:cNvSpPr txBox="1"/>
          <p:nvPr/>
        </p:nvSpPr>
        <p:spPr>
          <a:xfrm>
            <a:off x="5930888" y="2845494"/>
            <a:ext cx="58465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cs typeface="Calibri"/>
              </a:rPr>
              <a:t>Criteria to select violation types to include as a variable: threshold at 5000: &gt; 5000 records each year in our analysis.</a:t>
            </a:r>
          </a:p>
        </p:txBody>
      </p:sp>
    </p:spTree>
    <p:extLst>
      <p:ext uri="{BB962C8B-B14F-4D97-AF65-F5344CB8AC3E}">
        <p14:creationId xmlns:p14="http://schemas.microsoft.com/office/powerpoint/2010/main" val="1083927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D6F3C7-EB77-21A3-1C35-F620511B249B}"/>
              </a:ext>
            </a:extLst>
          </p:cNvPr>
          <p:cNvSpPr txBox="1"/>
          <p:nvPr/>
        </p:nvSpPr>
        <p:spPr>
          <a:xfrm>
            <a:off x="2067151" y="619150"/>
            <a:ext cx="2507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All stops, with violations</a:t>
            </a:r>
            <a:endParaRPr lang="en-US" b="1" dirty="0"/>
          </a:p>
        </p:txBody>
      </p:sp>
      <p:sp>
        <p:nvSpPr>
          <p:cNvPr id="7" name="TextBox 6">
            <a:extLst>
              <a:ext uri="{FF2B5EF4-FFF2-40B4-BE49-F238E27FC236}">
                <a16:creationId xmlns:a16="http://schemas.microsoft.com/office/drawing/2014/main" id="{EB4546FF-6766-6792-6BAD-8D2FB3C91376}"/>
              </a:ext>
            </a:extLst>
          </p:cNvPr>
          <p:cNvSpPr txBox="1"/>
          <p:nvPr/>
        </p:nvSpPr>
        <p:spPr>
          <a:xfrm>
            <a:off x="7676694" y="619149"/>
            <a:ext cx="2937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All stops, without violations</a:t>
            </a:r>
            <a:endParaRPr lang="en-US" b="1" dirty="0"/>
          </a:p>
        </p:txBody>
      </p:sp>
      <p:pic>
        <p:nvPicPr>
          <p:cNvPr id="8" name="Picture 7" descr="A graph of different colored lines&#10;&#10;Description automatically generated">
            <a:extLst>
              <a:ext uri="{FF2B5EF4-FFF2-40B4-BE49-F238E27FC236}">
                <a16:creationId xmlns:a16="http://schemas.microsoft.com/office/drawing/2014/main" id="{4881AC83-3FA3-F6F5-A847-1E573B0839B6}"/>
              </a:ext>
            </a:extLst>
          </p:cNvPr>
          <p:cNvPicPr>
            <a:picLocks noChangeAspect="1"/>
          </p:cNvPicPr>
          <p:nvPr/>
        </p:nvPicPr>
        <p:blipFill>
          <a:blip r:embed="rId2"/>
          <a:stretch>
            <a:fillRect/>
          </a:stretch>
        </p:blipFill>
        <p:spPr>
          <a:xfrm>
            <a:off x="465405" y="930758"/>
            <a:ext cx="5798128" cy="3899151"/>
          </a:xfrm>
          <a:prstGeom prst="rect">
            <a:avLst/>
          </a:prstGeom>
        </p:spPr>
      </p:pic>
      <p:pic>
        <p:nvPicPr>
          <p:cNvPr id="9" name="Picture 8" descr="A graph showing the number of years in the united states&#10;&#10;Description automatically generated">
            <a:extLst>
              <a:ext uri="{FF2B5EF4-FFF2-40B4-BE49-F238E27FC236}">
                <a16:creationId xmlns:a16="http://schemas.microsoft.com/office/drawing/2014/main" id="{C8203577-6A81-2EB8-48DC-E376AC1461FD}"/>
              </a:ext>
            </a:extLst>
          </p:cNvPr>
          <p:cNvPicPr>
            <a:picLocks noChangeAspect="1"/>
          </p:cNvPicPr>
          <p:nvPr/>
        </p:nvPicPr>
        <p:blipFill>
          <a:blip r:embed="rId3"/>
          <a:stretch>
            <a:fillRect/>
          </a:stretch>
        </p:blipFill>
        <p:spPr>
          <a:xfrm>
            <a:off x="6000296" y="921979"/>
            <a:ext cx="5908963" cy="3965200"/>
          </a:xfrm>
          <a:prstGeom prst="rect">
            <a:avLst/>
          </a:prstGeom>
        </p:spPr>
      </p:pic>
      <p:sp>
        <p:nvSpPr>
          <p:cNvPr id="2" name="TextBox 1">
            <a:extLst>
              <a:ext uri="{FF2B5EF4-FFF2-40B4-BE49-F238E27FC236}">
                <a16:creationId xmlns:a16="http://schemas.microsoft.com/office/drawing/2014/main" id="{D9F5F7F3-5982-FBA6-209E-1BC0B044262E}"/>
              </a:ext>
            </a:extLst>
          </p:cNvPr>
          <p:cNvSpPr txBox="1"/>
          <p:nvPr/>
        </p:nvSpPr>
        <p:spPr>
          <a:xfrm>
            <a:off x="325513" y="4941902"/>
            <a:ext cx="1170372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previous TA has run analysis with 12 economic regions and daytime(besides race, gender, metro/micro/noncore county types), with or without violations. Violation types, when included, are also mostly statistically significant.</a:t>
            </a:r>
          </a:p>
          <a:p>
            <a:r>
              <a:rPr lang="en-US" b="1" dirty="0">
                <a:solidFill>
                  <a:srgbClr val="C00000"/>
                </a:solidFill>
                <a:ea typeface="+mn-lt"/>
                <a:cs typeface="+mn-lt"/>
              </a:rPr>
              <a:t>Please do not use results on this slide. This is just for reference.</a:t>
            </a:r>
          </a:p>
          <a:p>
            <a:r>
              <a:rPr lang="en-US" dirty="0">
                <a:ea typeface="+mn-lt"/>
                <a:cs typeface="+mn-lt"/>
              </a:rPr>
              <a:t>Including both metro/micro/noncore county types and 12 economic regions is </a:t>
            </a:r>
            <a:r>
              <a:rPr lang="en-US" b="1" dirty="0">
                <a:solidFill>
                  <a:srgbClr val="C00000"/>
                </a:solidFill>
                <a:ea typeface="+mn-lt"/>
                <a:cs typeface="+mn-lt"/>
              </a:rPr>
              <a:t>problematic</a:t>
            </a:r>
            <a:r>
              <a:rPr lang="en-US" dirty="0">
                <a:ea typeface="+mn-lt"/>
                <a:cs typeface="+mn-lt"/>
              </a:rPr>
              <a:t>, multicollinearity leads to unstable and unreliable estimates(none of these variables are significant).</a:t>
            </a:r>
          </a:p>
          <a:p>
            <a:r>
              <a:rPr lang="en-US" dirty="0">
                <a:ea typeface="+mn-lt"/>
                <a:cs typeface="+mn-lt"/>
                <a:hlinkClick r:id="rId4"/>
              </a:rPr>
              <a:t>https://github.com/arkobarman/trafficStopProject/blob/main/final_outputs/ORCI_with_vios.csv</a:t>
            </a:r>
            <a:endParaRPr lang="en-US">
              <a:ea typeface="+mn-lt"/>
              <a:cs typeface="+mn-lt"/>
            </a:endParaRPr>
          </a:p>
          <a:p>
            <a:endParaRPr lang="en-US" dirty="0">
              <a:cs typeface="Calibri"/>
            </a:endParaRPr>
          </a:p>
        </p:txBody>
      </p:sp>
      <p:sp>
        <p:nvSpPr>
          <p:cNvPr id="4" name="TextBox 3">
            <a:extLst>
              <a:ext uri="{FF2B5EF4-FFF2-40B4-BE49-F238E27FC236}">
                <a16:creationId xmlns:a16="http://schemas.microsoft.com/office/drawing/2014/main" id="{B8EF60D6-BA13-04F6-4ABD-4F03295D9539}"/>
              </a:ext>
            </a:extLst>
          </p:cNvPr>
          <p:cNvSpPr txBox="1"/>
          <p:nvPr/>
        </p:nvSpPr>
        <p:spPr>
          <a:xfrm>
            <a:off x="1044217" y="160851"/>
            <a:ext cx="104389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00000"/>
                </a:solidFill>
                <a:latin typeface="Helvetica Neue"/>
              </a:rPr>
              <a:t>Does adding independent variables change results? Violation types</a:t>
            </a:r>
          </a:p>
        </p:txBody>
      </p:sp>
    </p:spTree>
    <p:extLst>
      <p:ext uri="{BB962C8B-B14F-4D97-AF65-F5344CB8AC3E}">
        <p14:creationId xmlns:p14="http://schemas.microsoft.com/office/powerpoint/2010/main" val="2893753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FB5DC8-B2DD-CBEB-7C6E-0F7BD6956B8D}"/>
              </a:ext>
            </a:extLst>
          </p:cNvPr>
          <p:cNvSpPr txBox="1"/>
          <p:nvPr/>
        </p:nvSpPr>
        <p:spPr>
          <a:xfrm>
            <a:off x="3255564" y="233891"/>
            <a:ext cx="7450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00000"/>
                </a:solidFill>
                <a:latin typeface="Helvetica Neue"/>
              </a:rPr>
              <a:t>All stops, with/without violations</a:t>
            </a:r>
          </a:p>
        </p:txBody>
      </p:sp>
      <p:sp>
        <p:nvSpPr>
          <p:cNvPr id="2" name="TextBox 1">
            <a:extLst>
              <a:ext uri="{FF2B5EF4-FFF2-40B4-BE49-F238E27FC236}">
                <a16:creationId xmlns:a16="http://schemas.microsoft.com/office/drawing/2014/main" id="{59014D7F-BADF-3BB8-6289-01C0A74BED9F}"/>
              </a:ext>
            </a:extLst>
          </p:cNvPr>
          <p:cNvSpPr txBox="1"/>
          <p:nvPr/>
        </p:nvSpPr>
        <p:spPr>
          <a:xfrm>
            <a:off x="1454727" y="942109"/>
            <a:ext cx="2507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All stops, with violations</a:t>
            </a:r>
            <a:endParaRPr lang="en-US" b="1" dirty="0"/>
          </a:p>
        </p:txBody>
      </p:sp>
      <p:sp>
        <p:nvSpPr>
          <p:cNvPr id="3" name="TextBox 2">
            <a:extLst>
              <a:ext uri="{FF2B5EF4-FFF2-40B4-BE49-F238E27FC236}">
                <a16:creationId xmlns:a16="http://schemas.microsoft.com/office/drawing/2014/main" id="{3D2527A4-FE64-C0C2-A8A9-6131D3C7C8C6}"/>
              </a:ext>
            </a:extLst>
          </p:cNvPr>
          <p:cNvSpPr txBox="1"/>
          <p:nvPr/>
        </p:nvSpPr>
        <p:spPr>
          <a:xfrm>
            <a:off x="7072744" y="942108"/>
            <a:ext cx="29371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All stops, without violations</a:t>
            </a:r>
            <a:endParaRPr lang="en-US" b="1" dirty="0"/>
          </a:p>
        </p:txBody>
      </p:sp>
      <p:pic>
        <p:nvPicPr>
          <p:cNvPr id="4" name="Picture 3" descr="A graph with different colored lines&#10;&#10;Description automatically generated">
            <a:extLst>
              <a:ext uri="{FF2B5EF4-FFF2-40B4-BE49-F238E27FC236}">
                <a16:creationId xmlns:a16="http://schemas.microsoft.com/office/drawing/2014/main" id="{E874E2EF-AEAF-E061-1181-3C5094C42343}"/>
              </a:ext>
            </a:extLst>
          </p:cNvPr>
          <p:cNvPicPr>
            <a:picLocks noChangeAspect="1"/>
          </p:cNvPicPr>
          <p:nvPr/>
        </p:nvPicPr>
        <p:blipFill>
          <a:blip r:embed="rId2"/>
          <a:stretch>
            <a:fillRect/>
          </a:stretch>
        </p:blipFill>
        <p:spPr>
          <a:xfrm>
            <a:off x="6096000" y="1393157"/>
            <a:ext cx="4890654" cy="4210229"/>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57DF7006-7764-7AC5-25EF-92F5B72526EB}"/>
              </a:ext>
            </a:extLst>
          </p:cNvPr>
          <p:cNvPicPr>
            <a:picLocks noChangeAspect="1"/>
          </p:cNvPicPr>
          <p:nvPr/>
        </p:nvPicPr>
        <p:blipFill>
          <a:blip r:embed="rId3"/>
          <a:stretch>
            <a:fillRect/>
          </a:stretch>
        </p:blipFill>
        <p:spPr>
          <a:xfrm>
            <a:off x="457200" y="1393157"/>
            <a:ext cx="4897580" cy="4217156"/>
          </a:xfrm>
          <a:prstGeom prst="rect">
            <a:avLst/>
          </a:prstGeom>
        </p:spPr>
      </p:pic>
      <p:sp>
        <p:nvSpPr>
          <p:cNvPr id="7" name="TextBox 6">
            <a:extLst>
              <a:ext uri="{FF2B5EF4-FFF2-40B4-BE49-F238E27FC236}">
                <a16:creationId xmlns:a16="http://schemas.microsoft.com/office/drawing/2014/main" id="{2771DA35-A243-6E97-4D43-3B215E75F6CB}"/>
              </a:ext>
            </a:extLst>
          </p:cNvPr>
          <p:cNvSpPr txBox="1"/>
          <p:nvPr/>
        </p:nvSpPr>
        <p:spPr>
          <a:xfrm>
            <a:off x="346363" y="5489763"/>
            <a:ext cx="111390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Run analysis with violation type info or without violation type info(race, gender, 3-category county type). The results are different for Asian/Pacific Islander. Hispanic estimates also change a bit, but are similar.</a:t>
            </a:r>
          </a:p>
        </p:txBody>
      </p:sp>
      <p:sp>
        <p:nvSpPr>
          <p:cNvPr id="8" name="TextBox 7">
            <a:extLst>
              <a:ext uri="{FF2B5EF4-FFF2-40B4-BE49-F238E27FC236}">
                <a16:creationId xmlns:a16="http://schemas.microsoft.com/office/drawing/2014/main" id="{86EE3082-4251-856B-2850-C367FC67818F}"/>
              </a:ext>
            </a:extLst>
          </p:cNvPr>
          <p:cNvSpPr txBox="1"/>
          <p:nvPr/>
        </p:nvSpPr>
        <p:spPr>
          <a:xfrm>
            <a:off x="344750" y="6130031"/>
            <a:ext cx="107183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Segoe UI"/>
              </a:rPr>
              <a:t>Most of the violation type variables are also statistically significant over the years.​</a:t>
            </a:r>
          </a:p>
          <a:p>
            <a:r>
              <a:rPr lang="en-US" dirty="0">
                <a:solidFill>
                  <a:srgbClr val="0563C1"/>
                </a:solidFill>
                <a:cs typeface="Segoe UI"/>
                <a:hlinkClick r:id="rId4"/>
              </a:rPr>
              <a:t>https://drive.google.com/file/d/156htI3XQa25YpMzftKHR979td6cNOSK5/view?usp=sharing</a:t>
            </a:r>
            <a:r>
              <a:rPr lang="en-US" dirty="0">
                <a:cs typeface="Segoe UI"/>
              </a:rPr>
              <a:t>​</a:t>
            </a:r>
          </a:p>
          <a:p>
            <a:r>
              <a:rPr lang="en-US" dirty="0">
                <a:cs typeface="Segoe UI"/>
              </a:rPr>
              <a:t>​</a:t>
            </a:r>
          </a:p>
        </p:txBody>
      </p:sp>
    </p:spTree>
    <p:extLst>
      <p:ext uri="{BB962C8B-B14F-4D97-AF65-F5344CB8AC3E}">
        <p14:creationId xmlns:p14="http://schemas.microsoft.com/office/powerpoint/2010/main" val="4072676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544E5E-D718-5B63-565C-65E8ADF45BFE}"/>
              </a:ext>
            </a:extLst>
          </p:cNvPr>
          <p:cNvSpPr txBox="1"/>
          <p:nvPr/>
        </p:nvSpPr>
        <p:spPr>
          <a:xfrm>
            <a:off x="2065567" y="262331"/>
            <a:ext cx="791018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C00000"/>
                </a:solidFill>
                <a:latin typeface="Helvetica Neue"/>
              </a:rPr>
              <a:t>Population and Vehicle Access Data</a:t>
            </a:r>
          </a:p>
        </p:txBody>
      </p:sp>
      <p:sp>
        <p:nvSpPr>
          <p:cNvPr id="2" name="TextBox 1">
            <a:extLst>
              <a:ext uri="{FF2B5EF4-FFF2-40B4-BE49-F238E27FC236}">
                <a16:creationId xmlns:a16="http://schemas.microsoft.com/office/drawing/2014/main" id="{B755A81C-2EA3-1441-E691-60A20BAEE9DB}"/>
              </a:ext>
            </a:extLst>
          </p:cNvPr>
          <p:cNvSpPr txBox="1"/>
          <p:nvPr/>
        </p:nvSpPr>
        <p:spPr>
          <a:xfrm>
            <a:off x="323271" y="800484"/>
            <a:ext cx="1226896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Texas population by race(</a:t>
            </a:r>
            <a:r>
              <a:rPr lang="en-US">
                <a:ea typeface="+mn-lt"/>
                <a:cs typeface="+mn-lt"/>
              </a:rPr>
              <a:t>2010-2017</a:t>
            </a:r>
            <a:r>
              <a:rPr lang="en-US">
                <a:cs typeface="Calibri"/>
              </a:rPr>
              <a:t>):</a:t>
            </a:r>
            <a:endParaRPr lang="en-US"/>
          </a:p>
          <a:p>
            <a:r>
              <a:rPr lang="en-US">
                <a:ea typeface="+mn-lt"/>
                <a:cs typeface="+mn-lt"/>
                <a:hlinkClick r:id="rId2"/>
              </a:rPr>
              <a:t>https://data.census.gov/table?q=texas+race&amp;tid=ACSDT1Y2010.B02001</a:t>
            </a:r>
            <a:endParaRPr lang="en-US">
              <a:ea typeface="+mn-lt"/>
              <a:cs typeface="+mn-lt"/>
            </a:endParaRPr>
          </a:p>
          <a:p>
            <a:endParaRPr lang="en-US">
              <a:cs typeface="Calibri"/>
            </a:endParaRPr>
          </a:p>
          <a:p>
            <a:r>
              <a:rPr lang="en-US">
                <a:cs typeface="Calibri"/>
              </a:rPr>
              <a:t>Similarly by gender(2014-2017): </a:t>
            </a:r>
            <a:r>
              <a:rPr lang="en-US">
                <a:ea typeface="+mn-lt"/>
                <a:cs typeface="+mn-lt"/>
                <a:hlinkClick r:id="rId3"/>
              </a:rPr>
              <a:t>https://data.census.gov/table?q=texas+population+sex&amp;tid=ACSSE2021.K200101</a:t>
            </a:r>
          </a:p>
          <a:p>
            <a:endParaRPr lang="en-US">
              <a:cs typeface="Calibri"/>
            </a:endParaRPr>
          </a:p>
          <a:p>
            <a:r>
              <a:rPr lang="en-US">
                <a:cs typeface="Calibri"/>
              </a:rPr>
              <a:t>ACS Appendix: 1 year/5 year estimates</a:t>
            </a:r>
          </a:p>
          <a:p>
            <a:r>
              <a:rPr lang="en-US">
                <a:ea typeface="+mn-lt"/>
                <a:cs typeface="+mn-lt"/>
                <a:hlinkClick r:id="rId4"/>
              </a:rPr>
              <a:t>https://www.census.gov/content/dam/Census/library/publications/2018/acs/acs_general_handbook_2018_ch03.pdf</a:t>
            </a:r>
            <a:endParaRPr lang="en-US">
              <a:ea typeface="+mn-lt"/>
              <a:cs typeface="+mn-lt"/>
            </a:endParaRPr>
          </a:p>
          <a:p>
            <a:endParaRPr lang="en-US">
              <a:cs typeface="Calibri"/>
            </a:endParaRPr>
          </a:p>
          <a:p>
            <a:r>
              <a:rPr lang="en-US">
                <a:cs typeface="Calibri"/>
              </a:rPr>
              <a:t>Texas car access:</a:t>
            </a:r>
          </a:p>
          <a:p>
            <a:r>
              <a:rPr lang="en-US">
                <a:ea typeface="+mn-lt"/>
                <a:cs typeface="+mn-lt"/>
                <a:hlinkClick r:id="rId5"/>
              </a:rPr>
              <a:t>https://nationalequityatlas.org/indicators/Car_access?geo=02000000000048000</a:t>
            </a:r>
            <a:endParaRPr lang="en-US"/>
          </a:p>
          <a:p>
            <a:r>
              <a:rPr lang="en-US">
                <a:ea typeface="+mn-lt"/>
                <a:cs typeface="+mn-lt"/>
              </a:rPr>
              <a:t>2000, 2010, 2020</a:t>
            </a:r>
          </a:p>
          <a:p>
            <a:endParaRPr lang="en-US">
              <a:cs typeface="Calibri"/>
            </a:endParaRPr>
          </a:p>
          <a:p>
            <a:r>
              <a:rPr lang="en-US">
                <a:cs typeface="Calibri"/>
              </a:rPr>
              <a:t>Might/might not helpful:</a:t>
            </a:r>
          </a:p>
          <a:p>
            <a:r>
              <a:rPr lang="en-US">
                <a:ea typeface="+mn-lt"/>
                <a:cs typeface="+mn-lt"/>
                <a:hlinkClick r:id="rId6"/>
              </a:rPr>
              <a:t>https://datausa.io/profile/geo/texas#demographics</a:t>
            </a:r>
            <a:endParaRPr lang="en-US"/>
          </a:p>
          <a:p>
            <a:endParaRPr lang="en-US">
              <a:ea typeface="+mn-lt"/>
              <a:cs typeface="+mn-lt"/>
            </a:endParaRPr>
          </a:p>
          <a:p>
            <a:endParaRPr lang="en-US">
              <a:cs typeface="Calibri"/>
            </a:endParaRPr>
          </a:p>
        </p:txBody>
      </p:sp>
      <p:sp>
        <p:nvSpPr>
          <p:cNvPr id="4" name="TextBox 3">
            <a:extLst>
              <a:ext uri="{FF2B5EF4-FFF2-40B4-BE49-F238E27FC236}">
                <a16:creationId xmlns:a16="http://schemas.microsoft.com/office/drawing/2014/main" id="{497FAFB0-7A42-E23E-F2E7-9681A91C9900}"/>
              </a:ext>
            </a:extLst>
          </p:cNvPr>
          <p:cNvSpPr txBox="1"/>
          <p:nvPr/>
        </p:nvSpPr>
        <p:spPr>
          <a:xfrm>
            <a:off x="323273" y="4849090"/>
            <a:ext cx="1139151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cs typeface="Calibri"/>
              </a:rPr>
              <a:t>For population data: </a:t>
            </a:r>
            <a:r>
              <a:rPr lang="en-US">
                <a:cs typeface="Calibri"/>
              </a:rPr>
              <a:t>American Community Survey: Population grouping: White alone; Black or Arican American alone; Asian alone; Native Hawaiian and Other Pacific Islander alone; Two or more races.</a:t>
            </a:r>
          </a:p>
          <a:p>
            <a:r>
              <a:rPr lang="en-US">
                <a:cs typeface="Calibri"/>
              </a:rPr>
              <a:t>Does not have the 'Hispanic' group; only has data from 2010-2017.</a:t>
            </a:r>
          </a:p>
          <a:p>
            <a:r>
              <a:rPr lang="en-US">
                <a:solidFill>
                  <a:srgbClr val="FF0000"/>
                </a:solidFill>
                <a:cs typeface="Calibri"/>
              </a:rPr>
              <a:t>For car access data:</a:t>
            </a:r>
            <a:r>
              <a:rPr lang="en-US">
                <a:cs typeface="Calibri"/>
              </a:rPr>
              <a:t> it is 5 year average. Only has data for 2010(average of 2006-2010), 2020(average of 2016-2020).</a:t>
            </a:r>
          </a:p>
          <a:p>
            <a:endParaRPr lang="en-US">
              <a:cs typeface="Calibri"/>
            </a:endParaRPr>
          </a:p>
          <a:p>
            <a:r>
              <a:rPr lang="en-US">
                <a:cs typeface="Calibri"/>
              </a:rPr>
              <a:t>Hard to use this data to compute </a:t>
            </a:r>
            <a:r>
              <a:rPr lang="en-US">
                <a:ea typeface="+mn-lt"/>
                <a:cs typeface="+mn-lt"/>
              </a:rPr>
              <a:t>the Texas driver demographics and then </a:t>
            </a:r>
            <a:r>
              <a:rPr lang="en-US">
                <a:cs typeface="Calibri"/>
              </a:rPr>
              <a:t>compare to the year trend in the traffic stop data race breakdown.</a:t>
            </a:r>
          </a:p>
        </p:txBody>
      </p:sp>
    </p:spTree>
    <p:extLst>
      <p:ext uri="{BB962C8B-B14F-4D97-AF65-F5344CB8AC3E}">
        <p14:creationId xmlns:p14="http://schemas.microsoft.com/office/powerpoint/2010/main" val="387581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077071-3909-0771-1010-AD3945589F90}"/>
              </a:ext>
            </a:extLst>
          </p:cNvPr>
          <p:cNvSpPr txBox="1"/>
          <p:nvPr/>
        </p:nvSpPr>
        <p:spPr>
          <a:xfrm>
            <a:off x="301924" y="330679"/>
            <a:ext cx="118900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cs typeface="Calibri"/>
              </a:rPr>
              <a:t>Logistic Regression: Comparison of Coefficient Magnitudes and Comparison across Samples</a:t>
            </a:r>
            <a:endParaRPr lang="en-US" sz="2400" b="1">
              <a:solidFill>
                <a:srgbClr val="C00000"/>
              </a:solidFill>
            </a:endParaRPr>
          </a:p>
        </p:txBody>
      </p:sp>
      <p:sp>
        <p:nvSpPr>
          <p:cNvPr id="3" name="TextBox 2">
            <a:extLst>
              <a:ext uri="{FF2B5EF4-FFF2-40B4-BE49-F238E27FC236}">
                <a16:creationId xmlns:a16="http://schemas.microsoft.com/office/drawing/2014/main" id="{56DBFBC2-39FD-0E0C-75B2-FB2F3F957EED}"/>
              </a:ext>
            </a:extLst>
          </p:cNvPr>
          <p:cNvSpPr txBox="1"/>
          <p:nvPr/>
        </p:nvSpPr>
        <p:spPr>
          <a:xfrm>
            <a:off x="414291" y="1109708"/>
            <a:ext cx="1125984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panose="020F0502020204030204"/>
              </a:rPr>
              <a:t>In our manuscript, we compare coefficient estimates of the same model across time and regions.</a:t>
            </a:r>
          </a:p>
          <a:p>
            <a:endParaRPr lang="en-US" sz="2000">
              <a:cs typeface="Calibri" panose="020F0502020204030204"/>
            </a:endParaRPr>
          </a:p>
          <a:p>
            <a:r>
              <a:rPr lang="en-US" sz="2000">
                <a:cs typeface="Calibri" panose="020F0502020204030204"/>
              </a:rPr>
              <a:t>However, previous research has shown that:</a:t>
            </a:r>
          </a:p>
          <a:p>
            <a:endParaRPr lang="en-US" sz="2000">
              <a:cs typeface="Calibri" panose="020F0502020204030204"/>
            </a:endParaRPr>
          </a:p>
          <a:p>
            <a:r>
              <a:rPr lang="en-US" sz="2000">
                <a:cs typeface="Calibri" panose="020F0502020204030204"/>
              </a:rPr>
              <a:t>1) We cannot simply compare odds ratios from logistic regression model across samples or over time, as we need the strong assumption that "</a:t>
            </a:r>
            <a:r>
              <a:rPr lang="en-US" sz="2000">
                <a:ea typeface="+mn-lt"/>
                <a:cs typeface="+mn-lt"/>
              </a:rPr>
              <a:t>the unobserved heterogeneity is the same across the compared samples, groups, or points in</a:t>
            </a:r>
            <a:r>
              <a:rPr lang="en-US" sz="2000">
                <a:cs typeface="Calibri" panose="020F0502020204030204"/>
              </a:rPr>
              <a:t> time".</a:t>
            </a:r>
          </a:p>
          <a:p>
            <a:endParaRPr lang="en-US" sz="2000">
              <a:cs typeface="Calibri" panose="020F0502020204030204"/>
            </a:endParaRPr>
          </a:p>
          <a:p>
            <a:r>
              <a:rPr lang="en-US" sz="2000">
                <a:cs typeface="Calibri" panose="020F0502020204030204"/>
              </a:rPr>
              <a:t>2) In a logistic regression model, even if a variable(</a:t>
            </a:r>
            <a:r>
              <a:rPr lang="en-US" sz="2000" err="1">
                <a:cs typeface="Calibri" panose="020F0502020204030204"/>
              </a:rPr>
              <a:t>xn</a:t>
            </a:r>
            <a:r>
              <a:rPr lang="en-US" sz="2000">
                <a:cs typeface="Calibri" panose="020F0502020204030204"/>
              </a:rPr>
              <a:t>) is not correlated with all the independent variables in the model and </a:t>
            </a:r>
            <a:r>
              <a:rPr lang="en-US" sz="2000" err="1">
                <a:cs typeface="Calibri" panose="020F0502020204030204"/>
              </a:rPr>
              <a:t>xn</a:t>
            </a:r>
            <a:r>
              <a:rPr lang="en-US" sz="2000">
                <a:cs typeface="Calibri" panose="020F0502020204030204"/>
              </a:rPr>
              <a:t> is not correlated with the target variable y, excluding that variable from the model may still affect the </a:t>
            </a:r>
            <a:r>
              <a:rPr lang="en-US" sz="2000" err="1">
                <a:cs typeface="Calibri" panose="020F0502020204030204"/>
              </a:rPr>
              <a:t>LnOR</a:t>
            </a:r>
            <a:r>
              <a:rPr lang="en-US" sz="2000">
                <a:cs typeface="Calibri" panose="020F0502020204030204"/>
              </a:rPr>
              <a:t> we get from logistic regression.</a:t>
            </a:r>
          </a:p>
          <a:p>
            <a:endParaRPr lang="en-US" sz="2000">
              <a:cs typeface="Calibri" panose="020F0502020204030204"/>
            </a:endParaRPr>
          </a:p>
          <a:p>
            <a:r>
              <a:rPr lang="en-US" sz="2000">
                <a:cs typeface="Calibri" panose="020F0502020204030204"/>
              </a:rPr>
              <a:t>Please see the paper linked in the comment of this slide.</a:t>
            </a:r>
          </a:p>
          <a:p>
            <a:endParaRPr lang="en-US" sz="2000">
              <a:cs typeface="Calibri" panose="020F0502020204030204"/>
            </a:endParaRPr>
          </a:p>
          <a:p>
            <a:r>
              <a:rPr lang="en-US" sz="2000">
                <a:cs typeface="Calibri" panose="020F0502020204030204"/>
              </a:rPr>
              <a:t>The previous TA did fixed effects models before(?)(control for 12 regions, </a:t>
            </a:r>
            <a:r>
              <a:rPr lang="en-US" sz="2000" err="1">
                <a:solidFill>
                  <a:srgbClr val="000000"/>
                </a:solidFill>
                <a:ea typeface="+mn-lt"/>
                <a:cs typeface="+mn-lt"/>
              </a:rPr>
              <a:t>eg</a:t>
            </a:r>
            <a:r>
              <a:rPr lang="en-US" sz="2000">
                <a:solidFill>
                  <a:srgbClr val="000000"/>
                </a:solidFill>
                <a:ea typeface="+mn-lt"/>
                <a:cs typeface="+mn-lt"/>
              </a:rPr>
              <a:t>, ORCI_region_speeding.csv in the </a:t>
            </a:r>
            <a:r>
              <a:rPr lang="en-US" sz="2000" err="1">
                <a:solidFill>
                  <a:srgbClr val="000000"/>
                </a:solidFill>
                <a:ea typeface="+mn-lt"/>
                <a:cs typeface="+mn-lt"/>
              </a:rPr>
              <a:t>github</a:t>
            </a:r>
            <a:r>
              <a:rPr lang="en-US" sz="2000">
                <a:solidFill>
                  <a:srgbClr val="000000"/>
                </a:solidFill>
                <a:ea typeface="+mn-lt"/>
                <a:cs typeface="+mn-lt"/>
              </a:rPr>
              <a:t> repository</a:t>
            </a:r>
            <a:r>
              <a:rPr lang="en-US" sz="2000">
                <a:cs typeface="Calibri" panose="020F0502020204030204"/>
              </a:rPr>
              <a:t>, all region dummies have 0.99 p value). It can help with </a:t>
            </a:r>
            <a:r>
              <a:rPr lang="en-US" sz="2000">
                <a:ea typeface="+mn-lt"/>
                <a:cs typeface="+mn-lt"/>
              </a:rPr>
              <a:t>omitted variable bias but doesn’t control for unobserved variables that change over time(regional economics, policing efforts are likely among the confounding factors but should change over time). </a:t>
            </a:r>
          </a:p>
        </p:txBody>
      </p:sp>
    </p:spTree>
    <p:extLst>
      <p:ext uri="{BB962C8B-B14F-4D97-AF65-F5344CB8AC3E}">
        <p14:creationId xmlns:p14="http://schemas.microsoft.com/office/powerpoint/2010/main" val="2886546735"/>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91BE4F-47F9-CF83-7631-D1ECB41344C7}"/>
              </a:ext>
            </a:extLst>
          </p:cNvPr>
          <p:cNvSpPr txBox="1"/>
          <p:nvPr/>
        </p:nvSpPr>
        <p:spPr>
          <a:xfrm>
            <a:off x="2733094" y="190970"/>
            <a:ext cx="6914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Can we apply the same analysis to the entire country? </a:t>
            </a:r>
          </a:p>
        </p:txBody>
      </p:sp>
      <p:sp>
        <p:nvSpPr>
          <p:cNvPr id="4" name="TextBox 3">
            <a:extLst>
              <a:ext uri="{FF2B5EF4-FFF2-40B4-BE49-F238E27FC236}">
                <a16:creationId xmlns:a16="http://schemas.microsoft.com/office/drawing/2014/main" id="{BD6A13D4-404D-B26E-9510-F3AF053ED2F9}"/>
              </a:ext>
            </a:extLst>
          </p:cNvPr>
          <p:cNvSpPr txBox="1"/>
          <p:nvPr/>
        </p:nvSpPr>
        <p:spPr>
          <a:xfrm>
            <a:off x="289179" y="1066761"/>
            <a:ext cx="11612854"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ea typeface="+mn-lt"/>
                <a:cs typeface="+mn-lt"/>
              </a:rPr>
              <a:t>Some other states? Yes. Countrywide? No.</a:t>
            </a:r>
            <a:endParaRPr lang="en-US" sz="2000">
              <a:solidFill>
                <a:srgbClr val="C00000"/>
              </a:solidFill>
              <a:latin typeface="Helvetica Neue"/>
              <a:ea typeface="+mn-lt"/>
              <a:cs typeface="+mn-lt"/>
            </a:endParaRPr>
          </a:p>
          <a:p>
            <a:endParaRPr lang="en-US">
              <a:ea typeface="+mn-lt"/>
              <a:cs typeface="+mn-lt"/>
            </a:endParaRPr>
          </a:p>
          <a:p>
            <a:r>
              <a:rPr lang="en-US">
                <a:ea typeface="+mn-lt"/>
                <a:cs typeface="+mn-lt"/>
              </a:rPr>
              <a:t>Data Website: </a:t>
            </a:r>
            <a:r>
              <a:rPr lang="en-US">
                <a:ea typeface="+mn-lt"/>
                <a:cs typeface="+mn-lt"/>
                <a:hlinkClick r:id="rId2"/>
              </a:rPr>
              <a:t>https://openpolicing.stanford.edu/data/</a:t>
            </a:r>
            <a:endParaRPr lang="en-US"/>
          </a:p>
          <a:p>
            <a:endParaRPr lang="en-US">
              <a:cs typeface="Calibri" panose="020F0502020204030204"/>
            </a:endParaRPr>
          </a:p>
          <a:p>
            <a:r>
              <a:rPr lang="en-US">
                <a:cs typeface="Calibri" panose="020F0502020204030204"/>
              </a:rPr>
              <a:t>The website has 42 states' data(For these states, some cities might not have data). </a:t>
            </a:r>
          </a:p>
          <a:p>
            <a:endParaRPr lang="en-US">
              <a:cs typeface="Calibri" panose="020F0502020204030204"/>
            </a:endParaRPr>
          </a:p>
          <a:p>
            <a:r>
              <a:rPr lang="en-US">
                <a:cs typeface="Calibri" panose="020F0502020204030204"/>
              </a:rPr>
              <a:t>Of these 42 states, 33 states have state patrol data.</a:t>
            </a:r>
            <a:endParaRPr lang="en-US"/>
          </a:p>
          <a:p>
            <a:endParaRPr lang="en-US">
              <a:cs typeface="Calibri" panose="020F0502020204030204"/>
            </a:endParaRPr>
          </a:p>
          <a:p>
            <a:r>
              <a:rPr lang="en-US">
                <a:cs typeface="Calibri" panose="020F0502020204030204"/>
              </a:rPr>
              <a:t>To apply the same analysis, we need these variables present:(Stop Location, Race, Gender, Violation, Citation)</a:t>
            </a:r>
          </a:p>
          <a:p>
            <a:r>
              <a:rPr lang="en-US">
                <a:cs typeface="Calibri" panose="020F0502020204030204"/>
              </a:rPr>
              <a:t> and the citation variable valid(not all True/False).</a:t>
            </a:r>
            <a:endParaRPr lang="en-US"/>
          </a:p>
          <a:p>
            <a:endParaRPr lang="en-US">
              <a:cs typeface="Calibri" panose="020F0502020204030204"/>
            </a:endParaRPr>
          </a:p>
          <a:p>
            <a:r>
              <a:rPr lang="en-US">
                <a:cs typeface="Calibri" panose="020F0502020204030204"/>
              </a:rPr>
              <a:t>Variable Coverage</a:t>
            </a:r>
            <a:r>
              <a:rPr lang="en-US">
                <a:ea typeface="+mn-lt"/>
                <a:cs typeface="+mn-lt"/>
              </a:rPr>
              <a:t> Rate</a:t>
            </a:r>
            <a:r>
              <a:rPr lang="en-US">
                <a:cs typeface="Calibri" panose="020F0502020204030204"/>
              </a:rPr>
              <a:t>: </a:t>
            </a:r>
          </a:p>
          <a:p>
            <a:endParaRPr lang="en-US">
              <a:cs typeface="Calibri" panose="020F0502020204030204"/>
            </a:endParaRPr>
          </a:p>
          <a:p>
            <a:r>
              <a:rPr lang="en-US">
                <a:cs typeface="Calibri" panose="020F0502020204030204"/>
              </a:rPr>
              <a:t>[MD]:</a:t>
            </a:r>
            <a:r>
              <a:rPr lang="en-US">
                <a:ea typeface="+mn-lt"/>
                <a:cs typeface="+mn-lt"/>
              </a:rPr>
              <a:t> violation 0.1%,</a:t>
            </a:r>
            <a:r>
              <a:rPr lang="en-US">
                <a:cs typeface="Calibri" panose="020F0502020204030204"/>
              </a:rPr>
              <a:t> location 23%; </a:t>
            </a:r>
            <a:endParaRPr lang="en-US"/>
          </a:p>
          <a:p>
            <a:r>
              <a:rPr lang="en-US">
                <a:cs typeface="Calibri" panose="020F0502020204030204"/>
              </a:rPr>
              <a:t>[KY Louisville]: violation 76.5%; </a:t>
            </a:r>
          </a:p>
          <a:p>
            <a:r>
              <a:rPr lang="en-US">
                <a:cs typeface="Calibri" panose="020F0502020204030204"/>
              </a:rPr>
              <a:t>LOC means it needs some kind of mapping from zip code or </a:t>
            </a:r>
            <a:r>
              <a:rPr lang="en-US" err="1">
                <a:cs typeface="Calibri" panose="020F0502020204030204"/>
              </a:rPr>
              <a:t>longitude+latitude</a:t>
            </a:r>
            <a:r>
              <a:rPr lang="en-US">
                <a:cs typeface="Calibri" panose="020F0502020204030204"/>
              </a:rPr>
              <a:t> to county ):</a:t>
            </a:r>
          </a:p>
          <a:p>
            <a:endParaRPr lang="en-US">
              <a:cs typeface="Calibri" panose="020F0502020204030204"/>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125000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72819-E237-2C3A-94B9-573D8446D070}"/>
              </a:ext>
            </a:extLst>
          </p:cNvPr>
          <p:cNvSpPr txBox="1"/>
          <p:nvPr/>
        </p:nvSpPr>
        <p:spPr>
          <a:xfrm>
            <a:off x="84590" y="-1380"/>
            <a:ext cx="123297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Can we apply the same analysis to the entire country? Some other states? Yes. Countrywide? No.</a:t>
            </a:r>
          </a:p>
        </p:txBody>
      </p:sp>
      <p:graphicFrame>
        <p:nvGraphicFramePr>
          <p:cNvPr id="6" name="Table 5">
            <a:extLst>
              <a:ext uri="{FF2B5EF4-FFF2-40B4-BE49-F238E27FC236}">
                <a16:creationId xmlns:a16="http://schemas.microsoft.com/office/drawing/2014/main" id="{7EA9477E-4D85-F249-5556-CA87DE96F176}"/>
              </a:ext>
            </a:extLst>
          </p:cNvPr>
          <p:cNvGraphicFramePr>
            <a:graphicFrameLocks noGrp="1"/>
          </p:cNvGraphicFramePr>
          <p:nvPr>
            <p:extLst>
              <p:ext uri="{D42A27DB-BD31-4B8C-83A1-F6EECF244321}">
                <p14:modId xmlns:p14="http://schemas.microsoft.com/office/powerpoint/2010/main" val="190015303"/>
              </p:ext>
            </p:extLst>
          </p:nvPr>
        </p:nvGraphicFramePr>
        <p:xfrm>
          <a:off x="81379" y="4645980"/>
          <a:ext cx="12113298" cy="2008506"/>
        </p:xfrm>
        <a:graphic>
          <a:graphicData uri="http://schemas.openxmlformats.org/drawingml/2006/table">
            <a:tbl>
              <a:tblPr firstRow="1" bandRow="1">
                <a:tableStyleId>{5C22544A-7EE6-4342-B048-85BDC9FD1C3A}</a:tableStyleId>
              </a:tblPr>
              <a:tblGrid>
                <a:gridCol w="651028">
                  <a:extLst>
                    <a:ext uri="{9D8B030D-6E8A-4147-A177-3AD203B41FA5}">
                      <a16:colId xmlns:a16="http://schemas.microsoft.com/office/drawing/2014/main" val="3619994962"/>
                    </a:ext>
                  </a:extLst>
                </a:gridCol>
                <a:gridCol w="865663">
                  <a:extLst>
                    <a:ext uri="{9D8B030D-6E8A-4147-A177-3AD203B41FA5}">
                      <a16:colId xmlns:a16="http://schemas.microsoft.com/office/drawing/2014/main" val="3743775004"/>
                    </a:ext>
                  </a:extLst>
                </a:gridCol>
                <a:gridCol w="682515">
                  <a:extLst>
                    <a:ext uri="{9D8B030D-6E8A-4147-A177-3AD203B41FA5}">
                      <a16:colId xmlns:a16="http://schemas.microsoft.com/office/drawing/2014/main" val="3238165589"/>
                    </a:ext>
                  </a:extLst>
                </a:gridCol>
                <a:gridCol w="803849">
                  <a:extLst>
                    <a:ext uri="{9D8B030D-6E8A-4147-A177-3AD203B41FA5}">
                      <a16:colId xmlns:a16="http://schemas.microsoft.com/office/drawing/2014/main" val="2354367333"/>
                    </a:ext>
                  </a:extLst>
                </a:gridCol>
                <a:gridCol w="834184">
                  <a:extLst>
                    <a:ext uri="{9D8B030D-6E8A-4147-A177-3AD203B41FA5}">
                      <a16:colId xmlns:a16="http://schemas.microsoft.com/office/drawing/2014/main" val="1443474420"/>
                    </a:ext>
                  </a:extLst>
                </a:gridCol>
                <a:gridCol w="788682">
                  <a:extLst>
                    <a:ext uri="{9D8B030D-6E8A-4147-A177-3AD203B41FA5}">
                      <a16:colId xmlns:a16="http://schemas.microsoft.com/office/drawing/2014/main" val="4236291122"/>
                    </a:ext>
                  </a:extLst>
                </a:gridCol>
                <a:gridCol w="652117">
                  <a:extLst>
                    <a:ext uri="{9D8B030D-6E8A-4147-A177-3AD203B41FA5}">
                      <a16:colId xmlns:a16="http://schemas.microsoft.com/office/drawing/2014/main" val="1066429398"/>
                    </a:ext>
                  </a:extLst>
                </a:gridCol>
                <a:gridCol w="798990">
                  <a:extLst>
                    <a:ext uri="{9D8B030D-6E8A-4147-A177-3AD203B41FA5}">
                      <a16:colId xmlns:a16="http://schemas.microsoft.com/office/drawing/2014/main" val="3653756449"/>
                    </a:ext>
                  </a:extLst>
                </a:gridCol>
                <a:gridCol w="754600">
                  <a:extLst>
                    <a:ext uri="{9D8B030D-6E8A-4147-A177-3AD203B41FA5}">
                      <a16:colId xmlns:a16="http://schemas.microsoft.com/office/drawing/2014/main" val="379441488"/>
                    </a:ext>
                  </a:extLst>
                </a:gridCol>
                <a:gridCol w="680621">
                  <a:extLst>
                    <a:ext uri="{9D8B030D-6E8A-4147-A177-3AD203B41FA5}">
                      <a16:colId xmlns:a16="http://schemas.microsoft.com/office/drawing/2014/main" val="1016341661"/>
                    </a:ext>
                  </a:extLst>
                </a:gridCol>
                <a:gridCol w="843376">
                  <a:extLst>
                    <a:ext uri="{9D8B030D-6E8A-4147-A177-3AD203B41FA5}">
                      <a16:colId xmlns:a16="http://schemas.microsoft.com/office/drawing/2014/main" val="228000"/>
                    </a:ext>
                  </a:extLst>
                </a:gridCol>
                <a:gridCol w="710213">
                  <a:extLst>
                    <a:ext uri="{9D8B030D-6E8A-4147-A177-3AD203B41FA5}">
                      <a16:colId xmlns:a16="http://schemas.microsoft.com/office/drawing/2014/main" val="3933810507"/>
                    </a:ext>
                  </a:extLst>
                </a:gridCol>
                <a:gridCol w="754600">
                  <a:extLst>
                    <a:ext uri="{9D8B030D-6E8A-4147-A177-3AD203B41FA5}">
                      <a16:colId xmlns:a16="http://schemas.microsoft.com/office/drawing/2014/main" val="1792374722"/>
                    </a:ext>
                  </a:extLst>
                </a:gridCol>
                <a:gridCol w="754600">
                  <a:extLst>
                    <a:ext uri="{9D8B030D-6E8A-4147-A177-3AD203B41FA5}">
                      <a16:colId xmlns:a16="http://schemas.microsoft.com/office/drawing/2014/main" val="15657724"/>
                    </a:ext>
                  </a:extLst>
                </a:gridCol>
                <a:gridCol w="739805">
                  <a:extLst>
                    <a:ext uri="{9D8B030D-6E8A-4147-A177-3AD203B41FA5}">
                      <a16:colId xmlns:a16="http://schemas.microsoft.com/office/drawing/2014/main" val="1810169696"/>
                    </a:ext>
                  </a:extLst>
                </a:gridCol>
                <a:gridCol w="798455">
                  <a:extLst>
                    <a:ext uri="{9D8B030D-6E8A-4147-A177-3AD203B41FA5}">
                      <a16:colId xmlns:a16="http://schemas.microsoft.com/office/drawing/2014/main" val="1158061497"/>
                    </a:ext>
                  </a:extLst>
                </a:gridCol>
              </a:tblGrid>
              <a:tr h="369902">
                <a:tc>
                  <a:txBody>
                    <a:bodyPr/>
                    <a:lstStyle/>
                    <a:p>
                      <a:pPr fontAlgn="b"/>
                      <a:r>
                        <a:rPr lang="en-US" sz="1200">
                          <a:effectLst/>
                        </a:rPr>
                        <a:t>State</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Region</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Stops</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Time Start</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Time End</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Stop Location</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Race</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Sex</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Violation</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Search</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Contraband</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Citation</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Pedestrian Included</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Citation Valid</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Citation Percent</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tc>
                  <a:txBody>
                    <a:bodyPr/>
                    <a:lstStyle/>
                    <a:p>
                      <a:pPr fontAlgn="b"/>
                      <a:r>
                        <a:rPr lang="en-US" sz="1200">
                          <a:effectLst/>
                        </a:rPr>
                        <a:t>Usable</a:t>
                      </a:r>
                      <a:endParaRPr lang="en-US" sz="1200">
                        <a:effectLst/>
                        <a:latin typeface="DengXian" panose="02010600030101010101" pitchFamily="2" charset="-122"/>
                        <a:ea typeface="DengXian" panose="02010600030101010101" pitchFamily="2" charset="-122"/>
                      </a:endParaRPr>
                    </a:p>
                  </a:txBody>
                  <a:tcPr marL="9525" marR="9525" marT="9525" marB="0" anchor="b">
                    <a:lnB w="12700">
                      <a:solidFill>
                        <a:schemeClr val="tx1"/>
                      </a:solidFill>
                    </a:lnB>
                  </a:tcPr>
                </a:tc>
                <a:extLst>
                  <a:ext uri="{0D108BD9-81ED-4DB2-BD59-A6C34878D82A}">
                    <a16:rowId xmlns:a16="http://schemas.microsoft.com/office/drawing/2014/main" val="4131664068"/>
                  </a:ext>
                </a:extLst>
              </a:tr>
              <a:tr h="322346">
                <a:tc>
                  <a:txBody>
                    <a:bodyPr/>
                    <a:lstStyle/>
                    <a:p>
                      <a:pPr fontAlgn="b"/>
                      <a:r>
                        <a:rPr lang="en-US" sz="1200">
                          <a:effectLst/>
                        </a:rPr>
                        <a:t>CT</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1175339</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01/09/2013</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01/09/2015</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47.50%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26145644"/>
                  </a:ext>
                </a:extLst>
              </a:tr>
              <a:tr h="268622">
                <a:tc>
                  <a:txBody>
                    <a:bodyPr/>
                    <a:lstStyle/>
                    <a:p>
                      <a:pPr fontAlgn="b"/>
                      <a:r>
                        <a:rPr lang="en-US" sz="1200">
                          <a:effectLst/>
                        </a:rPr>
                        <a:t>IL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12748173</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01/12/2011</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01/12/2017</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46.90%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98273036"/>
                  </a:ext>
                </a:extLst>
              </a:tr>
              <a:tr h="268622">
                <a:tc>
                  <a:txBody>
                    <a:bodyPr/>
                    <a:lstStyle/>
                    <a:p>
                      <a:pPr fontAlgn="b"/>
                      <a:r>
                        <a:rPr lang="en-US" sz="1200">
                          <a:effectLst/>
                        </a:rPr>
                        <a:t>MD</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3587052</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01/12/2006</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01/03/2014</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37.60%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extLst>
                  <a:ext uri="{0D108BD9-81ED-4DB2-BD59-A6C34878D82A}">
                    <a16:rowId xmlns:a16="http://schemas.microsoft.com/office/drawing/2014/main" val="685858534"/>
                  </a:ext>
                </a:extLst>
              </a:tr>
              <a:tr h="236387">
                <a:tc>
                  <a:txBody>
                    <a:bodyPr/>
                    <a:lstStyle/>
                    <a:p>
                      <a:pPr fontAlgn="b"/>
                      <a:r>
                        <a:rPr lang="en-US" sz="1200">
                          <a:effectLst/>
                        </a:rPr>
                        <a:t>TN</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Nashville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3092351</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01/12/2009</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01/03/2019</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22.50%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752390324"/>
                  </a:ext>
                </a:extLst>
              </a:tr>
              <a:tr h="268622">
                <a:tc>
                  <a:txBody>
                    <a:bodyPr/>
                    <a:lstStyle/>
                    <a:p>
                      <a:pPr fontAlgn="b"/>
                      <a:r>
                        <a:rPr lang="en-US" sz="1200">
                          <a:effectLst/>
                        </a:rPr>
                        <a:t>TX</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27426840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01/12/2005</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01/12/2017</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latin typeface="DengXian"/>
                          <a:ea typeface="DengXian"/>
                        </a:rPr>
                        <a:t>37.29%</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2517776071"/>
                  </a:ext>
                </a:extLst>
              </a:tr>
              <a:tr h="268622">
                <a:tc>
                  <a:txBody>
                    <a:bodyPr/>
                    <a:lstStyle/>
                    <a:p>
                      <a:pPr fontAlgn="b"/>
                      <a:r>
                        <a:rPr lang="en-US" sz="1200">
                          <a:effectLst/>
                        </a:rPr>
                        <a:t>WI</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1058816</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01/12/2009</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01/05/2016</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49.80%</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b">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719224071"/>
                  </a:ext>
                </a:extLst>
              </a:tr>
            </a:tbl>
          </a:graphicData>
        </a:graphic>
      </p:graphicFrame>
      <p:graphicFrame>
        <p:nvGraphicFramePr>
          <p:cNvPr id="20" name="Table 19">
            <a:extLst>
              <a:ext uri="{FF2B5EF4-FFF2-40B4-BE49-F238E27FC236}">
                <a16:creationId xmlns:a16="http://schemas.microsoft.com/office/drawing/2014/main" id="{46962BDE-D8B1-1F21-FA34-8AAF20DE92BB}"/>
              </a:ext>
            </a:extLst>
          </p:cNvPr>
          <p:cNvGraphicFramePr>
            <a:graphicFrameLocks noGrp="1"/>
          </p:cNvGraphicFramePr>
          <p:nvPr>
            <p:extLst>
              <p:ext uri="{D42A27DB-BD31-4B8C-83A1-F6EECF244321}">
                <p14:modId xmlns:p14="http://schemas.microsoft.com/office/powerpoint/2010/main" val="4022677143"/>
              </p:ext>
            </p:extLst>
          </p:nvPr>
        </p:nvGraphicFramePr>
        <p:xfrm>
          <a:off x="44389" y="1257669"/>
          <a:ext cx="11979834" cy="2615039"/>
        </p:xfrm>
        <a:graphic>
          <a:graphicData uri="http://schemas.openxmlformats.org/drawingml/2006/table">
            <a:tbl>
              <a:tblPr firstRow="1" bandRow="1">
                <a:tableStyleId>{5C22544A-7EE6-4342-B048-85BDC9FD1C3A}</a:tableStyleId>
              </a:tblPr>
              <a:tblGrid>
                <a:gridCol w="532660">
                  <a:extLst>
                    <a:ext uri="{9D8B030D-6E8A-4147-A177-3AD203B41FA5}">
                      <a16:colId xmlns:a16="http://schemas.microsoft.com/office/drawing/2014/main" val="3356249721"/>
                    </a:ext>
                  </a:extLst>
                </a:gridCol>
                <a:gridCol w="917359">
                  <a:extLst>
                    <a:ext uri="{9D8B030D-6E8A-4147-A177-3AD203B41FA5}">
                      <a16:colId xmlns:a16="http://schemas.microsoft.com/office/drawing/2014/main" val="2729417839"/>
                    </a:ext>
                  </a:extLst>
                </a:gridCol>
                <a:gridCol w="668896">
                  <a:extLst>
                    <a:ext uri="{9D8B030D-6E8A-4147-A177-3AD203B41FA5}">
                      <a16:colId xmlns:a16="http://schemas.microsoft.com/office/drawing/2014/main" val="1350868166"/>
                    </a:ext>
                  </a:extLst>
                </a:gridCol>
                <a:gridCol w="784193">
                  <a:extLst>
                    <a:ext uri="{9D8B030D-6E8A-4147-A177-3AD203B41FA5}">
                      <a16:colId xmlns:a16="http://schemas.microsoft.com/office/drawing/2014/main" val="1969175222"/>
                    </a:ext>
                  </a:extLst>
                </a:gridCol>
                <a:gridCol w="840587">
                  <a:extLst>
                    <a:ext uri="{9D8B030D-6E8A-4147-A177-3AD203B41FA5}">
                      <a16:colId xmlns:a16="http://schemas.microsoft.com/office/drawing/2014/main" val="3237108469"/>
                    </a:ext>
                  </a:extLst>
                </a:gridCol>
                <a:gridCol w="748740">
                  <a:extLst>
                    <a:ext uri="{9D8B030D-6E8A-4147-A177-3AD203B41FA5}">
                      <a16:colId xmlns:a16="http://schemas.microsoft.com/office/drawing/2014/main" val="4181341400"/>
                    </a:ext>
                  </a:extLst>
                </a:gridCol>
                <a:gridCol w="748740">
                  <a:extLst>
                    <a:ext uri="{9D8B030D-6E8A-4147-A177-3AD203B41FA5}">
                      <a16:colId xmlns:a16="http://schemas.microsoft.com/office/drawing/2014/main" val="1303928279"/>
                    </a:ext>
                  </a:extLst>
                </a:gridCol>
                <a:gridCol w="748740">
                  <a:extLst>
                    <a:ext uri="{9D8B030D-6E8A-4147-A177-3AD203B41FA5}">
                      <a16:colId xmlns:a16="http://schemas.microsoft.com/office/drawing/2014/main" val="2647156086"/>
                    </a:ext>
                  </a:extLst>
                </a:gridCol>
                <a:gridCol w="748740">
                  <a:extLst>
                    <a:ext uri="{9D8B030D-6E8A-4147-A177-3AD203B41FA5}">
                      <a16:colId xmlns:a16="http://schemas.microsoft.com/office/drawing/2014/main" val="3331691587"/>
                    </a:ext>
                  </a:extLst>
                </a:gridCol>
                <a:gridCol w="651029">
                  <a:extLst>
                    <a:ext uri="{9D8B030D-6E8A-4147-A177-3AD203B41FA5}">
                      <a16:colId xmlns:a16="http://schemas.microsoft.com/office/drawing/2014/main" val="2801592461"/>
                    </a:ext>
                  </a:extLst>
                </a:gridCol>
                <a:gridCol w="846450">
                  <a:extLst>
                    <a:ext uri="{9D8B030D-6E8A-4147-A177-3AD203B41FA5}">
                      <a16:colId xmlns:a16="http://schemas.microsoft.com/office/drawing/2014/main" val="2047868965"/>
                    </a:ext>
                  </a:extLst>
                </a:gridCol>
                <a:gridCol w="748740">
                  <a:extLst>
                    <a:ext uri="{9D8B030D-6E8A-4147-A177-3AD203B41FA5}">
                      <a16:colId xmlns:a16="http://schemas.microsoft.com/office/drawing/2014/main" val="2166482739"/>
                    </a:ext>
                  </a:extLst>
                </a:gridCol>
                <a:gridCol w="748740">
                  <a:extLst>
                    <a:ext uri="{9D8B030D-6E8A-4147-A177-3AD203B41FA5}">
                      <a16:colId xmlns:a16="http://schemas.microsoft.com/office/drawing/2014/main" val="695693333"/>
                    </a:ext>
                  </a:extLst>
                </a:gridCol>
                <a:gridCol w="748740">
                  <a:extLst>
                    <a:ext uri="{9D8B030D-6E8A-4147-A177-3AD203B41FA5}">
                      <a16:colId xmlns:a16="http://schemas.microsoft.com/office/drawing/2014/main" val="1392340932"/>
                    </a:ext>
                  </a:extLst>
                </a:gridCol>
                <a:gridCol w="748740">
                  <a:extLst>
                    <a:ext uri="{9D8B030D-6E8A-4147-A177-3AD203B41FA5}">
                      <a16:colId xmlns:a16="http://schemas.microsoft.com/office/drawing/2014/main" val="3821016801"/>
                    </a:ext>
                  </a:extLst>
                </a:gridCol>
                <a:gridCol w="748740">
                  <a:extLst>
                    <a:ext uri="{9D8B030D-6E8A-4147-A177-3AD203B41FA5}">
                      <a16:colId xmlns:a16="http://schemas.microsoft.com/office/drawing/2014/main" val="3065641193"/>
                    </a:ext>
                  </a:extLst>
                </a:gridCol>
              </a:tblGrid>
              <a:tr h="414291">
                <a:tc>
                  <a:txBody>
                    <a:bodyPr/>
                    <a:lstStyle/>
                    <a:p>
                      <a:pPr fontAlgn="b"/>
                      <a:r>
                        <a:rPr lang="en-US" sz="1200">
                          <a:effectLst/>
                        </a:rPr>
                        <a:t>State</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Region</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Stops</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Time Start</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Time End</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Stop Location</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Race</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Sex</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Violation</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Search</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Contraband</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Citation</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Pedestrian Included</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Citation Valid</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Citation Percent</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tc>
                  <a:txBody>
                    <a:bodyPr/>
                    <a:lstStyle/>
                    <a:p>
                      <a:pPr fontAlgn="b"/>
                      <a:r>
                        <a:rPr lang="en-US" sz="1200">
                          <a:effectLst/>
                        </a:rPr>
                        <a:t>Usable</a:t>
                      </a:r>
                      <a:endParaRPr lang="en-US" sz="1200">
                        <a:effectLst/>
                        <a:latin typeface="DengXian" panose="02010600030101010101" pitchFamily="2" charset="-122"/>
                        <a:ea typeface="DengXian" panose="02010600030101010101" pitchFamily="2" charset="-122"/>
                      </a:endParaRPr>
                    </a:p>
                  </a:txBody>
                  <a:tcPr marL="9525" marR="9525" marT="9525" marB="0" anchor="ctr">
                    <a:lnB w="12700">
                      <a:solidFill>
                        <a:schemeClr val="tx1"/>
                      </a:solidFill>
                    </a:lnB>
                    <a:solidFill>
                      <a:schemeClr val="accent1"/>
                    </a:solidFill>
                  </a:tcPr>
                </a:tc>
                <a:extLst>
                  <a:ext uri="{0D108BD9-81ED-4DB2-BD59-A6C34878D82A}">
                    <a16:rowId xmlns:a16="http://schemas.microsoft.com/office/drawing/2014/main" val="2814674433"/>
                  </a:ext>
                </a:extLst>
              </a:tr>
              <a:tr h="200068">
                <a:tc>
                  <a:txBody>
                    <a:bodyPr/>
                    <a:lstStyle/>
                    <a:p>
                      <a:pPr fontAlgn="b"/>
                      <a:r>
                        <a:rPr lang="en-US" sz="1200">
                          <a:effectLst/>
                        </a:rPr>
                        <a:t>CT</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1175339</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01/09/2013</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01/09/2015</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47.50%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1352849843"/>
                  </a:ext>
                </a:extLst>
              </a:tr>
              <a:tr h="200068">
                <a:tc>
                  <a:txBody>
                    <a:bodyPr/>
                    <a:lstStyle/>
                    <a:p>
                      <a:pPr fontAlgn="b"/>
                      <a:r>
                        <a:rPr lang="en-US" sz="1200">
                          <a:effectLst/>
                        </a:rPr>
                        <a:t>IL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12748173</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01/12/2011</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01/12/2017</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46.90%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419278105"/>
                  </a:ext>
                </a:extLst>
              </a:tr>
              <a:tr h="200068">
                <a:tc>
                  <a:txBody>
                    <a:bodyPr/>
                    <a:lstStyle/>
                    <a:p>
                      <a:pPr fontAlgn="b"/>
                      <a:r>
                        <a:rPr lang="en-US" sz="1200">
                          <a:effectLst/>
                        </a:rPr>
                        <a:t>KY</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Louisville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146560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01/12/2014</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01/06/2020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77.08%</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608297532"/>
                  </a:ext>
                </a:extLst>
              </a:tr>
              <a:tr h="200068">
                <a:tc>
                  <a:txBody>
                    <a:bodyPr/>
                    <a:lstStyle/>
                    <a:p>
                      <a:pPr fontAlgn="b"/>
                      <a:r>
                        <a:rPr lang="en-US" sz="1200">
                          <a:effectLst/>
                        </a:rPr>
                        <a:t>MD</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3587052</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01/12/2006</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01/03/2014</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37.60%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extLst>
                  <a:ext uri="{0D108BD9-81ED-4DB2-BD59-A6C34878D82A}">
                    <a16:rowId xmlns:a16="http://schemas.microsoft.com/office/drawing/2014/main" val="2557260104"/>
                  </a:ext>
                </a:extLst>
              </a:tr>
              <a:tr h="200068">
                <a:tc>
                  <a:txBody>
                    <a:bodyPr/>
                    <a:lstStyle/>
                    <a:p>
                      <a:pPr fontAlgn="b"/>
                      <a:r>
                        <a:rPr lang="en-US" sz="1200">
                          <a:effectLst/>
                        </a:rPr>
                        <a:t>MT</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921216</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01/12/2008</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01/12/2017</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47.03%</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446951298"/>
                  </a:ext>
                </a:extLst>
              </a:tr>
              <a:tr h="200068">
                <a:tc>
                  <a:txBody>
                    <a:bodyPr/>
                    <a:lstStyle/>
                    <a:p>
                      <a:pPr fontAlgn="b"/>
                      <a:r>
                        <a:rPr lang="en-US" sz="1200">
                          <a:effectLst/>
                        </a:rPr>
                        <a:t>TN</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Nashville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3092351</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01/12/2009</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01/03/2019</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22.50%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105831111"/>
                  </a:ext>
                </a:extLst>
              </a:tr>
              <a:tr h="200068">
                <a:tc>
                  <a:txBody>
                    <a:bodyPr/>
                    <a:lstStyle/>
                    <a:p>
                      <a:pPr fontAlgn="b"/>
                      <a:r>
                        <a:rPr lang="en-US" sz="1200">
                          <a:effectLst/>
                        </a:rPr>
                        <a:t>TN</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3828141</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01/12/1999</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01/06/2016</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100%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extLst>
                  <a:ext uri="{0D108BD9-81ED-4DB2-BD59-A6C34878D82A}">
                    <a16:rowId xmlns:a16="http://schemas.microsoft.com/office/drawing/2014/main" val="2522367035"/>
                  </a:ext>
                </a:extLst>
              </a:tr>
              <a:tr h="200068">
                <a:tc>
                  <a:txBody>
                    <a:bodyPr/>
                    <a:lstStyle/>
                    <a:p>
                      <a:pPr fontAlgn="b"/>
                      <a:r>
                        <a:rPr lang="en-US" sz="1200">
                          <a:effectLst/>
                        </a:rPr>
                        <a:t>TX</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fontAlgn="b"/>
                      <a:r>
                        <a:rPr lang="en-US" sz="1200">
                          <a:effectLst/>
                        </a:rPr>
                        <a:t>Houston</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2045972</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01/12/2013</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01/11/2020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r" fontAlgn="b"/>
                      <a:r>
                        <a:rPr lang="en-US" sz="1200">
                          <a:effectLst/>
                        </a:rPr>
                        <a:t>100%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lumMod val="90000"/>
                      </a:schemeClr>
                    </a:solidFill>
                  </a:tcPr>
                </a:tc>
                <a:extLst>
                  <a:ext uri="{0D108BD9-81ED-4DB2-BD59-A6C34878D82A}">
                    <a16:rowId xmlns:a16="http://schemas.microsoft.com/office/drawing/2014/main" val="3378506800"/>
                  </a:ext>
                </a:extLst>
              </a:tr>
              <a:tr h="200068">
                <a:tc>
                  <a:txBody>
                    <a:bodyPr/>
                    <a:lstStyle/>
                    <a:p>
                      <a:pPr fontAlgn="b"/>
                      <a:r>
                        <a:rPr lang="en-US" sz="1200">
                          <a:effectLst/>
                        </a:rPr>
                        <a:t>TX</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27426840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01/12/2005</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01/12/2017</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latin typeface="DengXian"/>
                          <a:ea typeface="DengXian"/>
                        </a:rPr>
                        <a:t>37.29%</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1113252130"/>
                  </a:ext>
                </a:extLst>
              </a:tr>
              <a:tr h="200068">
                <a:tc>
                  <a:txBody>
                    <a:bodyPr/>
                    <a:lstStyle/>
                    <a:p>
                      <a:pPr fontAlgn="b"/>
                      <a:r>
                        <a:rPr lang="en-US" sz="1200">
                          <a:effectLst/>
                        </a:rPr>
                        <a:t>WI</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Madison</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331450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01/09/2007</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01/06/2020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algn="r" fontAlgn="b"/>
                      <a:r>
                        <a:rPr lang="en-US" sz="1200">
                          <a:effectLst/>
                        </a:rPr>
                        <a:t>70.44%</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fontAlgn="b"/>
                      <a:r>
                        <a:rPr lang="en-US" sz="1200">
                          <a:effectLst/>
                        </a:rPr>
                        <a:t>      LOC</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21738021"/>
                  </a:ext>
                </a:extLst>
              </a:tr>
              <a:tr h="200068">
                <a:tc>
                  <a:txBody>
                    <a:bodyPr/>
                    <a:lstStyle/>
                    <a:p>
                      <a:pPr fontAlgn="b"/>
                      <a:r>
                        <a:rPr lang="en-US" sz="1200">
                          <a:effectLst/>
                        </a:rPr>
                        <a:t>WI</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fontAlgn="b"/>
                      <a:r>
                        <a:rPr lang="en-US" sz="1200">
                          <a:effectLst/>
                        </a:rPr>
                        <a:t>State Patrol</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1058816</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01/12/2009</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01/05/2016</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FALSE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r" fontAlgn="b"/>
                      <a:r>
                        <a:rPr lang="en-US" sz="1200">
                          <a:effectLst/>
                        </a:rPr>
                        <a:t>49.80%</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tc>
                  <a:txBody>
                    <a:bodyPr/>
                    <a:lstStyle/>
                    <a:p>
                      <a:pPr algn="ctr" fontAlgn="b"/>
                      <a:r>
                        <a:rPr lang="en-US" sz="1200">
                          <a:effectLst/>
                        </a:rPr>
                        <a:t>TRUE</a:t>
                      </a:r>
                      <a:endParaRPr lang="en-US" sz="1200">
                        <a:effectLst/>
                        <a:latin typeface="DengXian" panose="02010600030101010101" pitchFamily="2" charset="-122"/>
                        <a:ea typeface="DengXian" panose="02010600030101010101" pitchFamily="2" charset="-122"/>
                      </a:endParaRP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4">
                        <a:lumMod val="20000"/>
                        <a:lumOff val="80000"/>
                      </a:schemeClr>
                    </a:solidFill>
                  </a:tcPr>
                </a:tc>
                <a:extLst>
                  <a:ext uri="{0D108BD9-81ED-4DB2-BD59-A6C34878D82A}">
                    <a16:rowId xmlns:a16="http://schemas.microsoft.com/office/drawing/2014/main" val="1815090230"/>
                  </a:ext>
                </a:extLst>
              </a:tr>
            </a:tbl>
          </a:graphicData>
        </a:graphic>
      </p:graphicFrame>
      <p:sp>
        <p:nvSpPr>
          <p:cNvPr id="22" name="Rectangle 21">
            <a:extLst>
              <a:ext uri="{FF2B5EF4-FFF2-40B4-BE49-F238E27FC236}">
                <a16:creationId xmlns:a16="http://schemas.microsoft.com/office/drawing/2014/main" id="{1CCEE5F5-996A-A7FA-6CE7-643F0EE3B3F1}"/>
              </a:ext>
            </a:extLst>
          </p:cNvPr>
          <p:cNvSpPr/>
          <p:nvPr/>
        </p:nvSpPr>
        <p:spPr>
          <a:xfrm>
            <a:off x="1250272" y="480873"/>
            <a:ext cx="813786" cy="177553"/>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6F7F86D-3964-13C2-5567-31BDBBB379AE}"/>
              </a:ext>
            </a:extLst>
          </p:cNvPr>
          <p:cNvSpPr txBox="1"/>
          <p:nvPr/>
        </p:nvSpPr>
        <p:spPr>
          <a:xfrm>
            <a:off x="2145437" y="392096"/>
            <a:ext cx="1376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Valid</a:t>
            </a:r>
            <a:endParaRPr lang="en-US"/>
          </a:p>
        </p:txBody>
      </p:sp>
      <p:sp>
        <p:nvSpPr>
          <p:cNvPr id="26" name="Rectangle 25">
            <a:extLst>
              <a:ext uri="{FF2B5EF4-FFF2-40B4-BE49-F238E27FC236}">
                <a16:creationId xmlns:a16="http://schemas.microsoft.com/office/drawing/2014/main" id="{3C41E7CF-FC88-C5FA-A95F-1E6A7364331A}"/>
              </a:ext>
            </a:extLst>
          </p:cNvPr>
          <p:cNvSpPr/>
          <p:nvPr/>
        </p:nvSpPr>
        <p:spPr>
          <a:xfrm flipH="1">
            <a:off x="4424039" y="488271"/>
            <a:ext cx="902563" cy="177553"/>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2745EE8-1914-72EB-F52F-10A48AE48BF0}"/>
              </a:ext>
            </a:extLst>
          </p:cNvPr>
          <p:cNvSpPr txBox="1"/>
          <p:nvPr/>
        </p:nvSpPr>
        <p:spPr>
          <a:xfrm>
            <a:off x="5496757" y="392096"/>
            <a:ext cx="1376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Not Valid</a:t>
            </a:r>
            <a:endParaRPr lang="en-US"/>
          </a:p>
        </p:txBody>
      </p:sp>
      <p:sp>
        <p:nvSpPr>
          <p:cNvPr id="30" name="TextBox 29">
            <a:extLst>
              <a:ext uri="{FF2B5EF4-FFF2-40B4-BE49-F238E27FC236}">
                <a16:creationId xmlns:a16="http://schemas.microsoft.com/office/drawing/2014/main" id="{4F4043AA-3270-CFEC-3FBD-300CBD224B75}"/>
              </a:ext>
            </a:extLst>
          </p:cNvPr>
          <p:cNvSpPr txBox="1"/>
          <p:nvPr/>
        </p:nvSpPr>
        <p:spPr>
          <a:xfrm>
            <a:off x="8596544" y="384698"/>
            <a:ext cx="32995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LOC: Need Mapping for County</a:t>
            </a:r>
            <a:endParaRPr lang="en-US"/>
          </a:p>
        </p:txBody>
      </p:sp>
      <p:sp>
        <p:nvSpPr>
          <p:cNvPr id="32" name="Rectangle 31">
            <a:extLst>
              <a:ext uri="{FF2B5EF4-FFF2-40B4-BE49-F238E27FC236}">
                <a16:creationId xmlns:a16="http://schemas.microsoft.com/office/drawing/2014/main" id="{9A1ADEFB-E949-31B4-4DDC-810CDB4C825D}"/>
              </a:ext>
            </a:extLst>
          </p:cNvPr>
          <p:cNvSpPr/>
          <p:nvPr/>
        </p:nvSpPr>
        <p:spPr>
          <a:xfrm>
            <a:off x="7568214" y="488271"/>
            <a:ext cx="917359" cy="17015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F02AE1D9-B4BD-0AF0-9DED-47E2664F9E76}"/>
              </a:ext>
            </a:extLst>
          </p:cNvPr>
          <p:cNvSpPr txBox="1"/>
          <p:nvPr/>
        </p:nvSpPr>
        <p:spPr>
          <a:xfrm>
            <a:off x="5085677" y="812406"/>
            <a:ext cx="253473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Y = Citation</a:t>
            </a:r>
          </a:p>
        </p:txBody>
      </p:sp>
      <p:sp>
        <p:nvSpPr>
          <p:cNvPr id="49" name="TextBox 48">
            <a:extLst>
              <a:ext uri="{FF2B5EF4-FFF2-40B4-BE49-F238E27FC236}">
                <a16:creationId xmlns:a16="http://schemas.microsoft.com/office/drawing/2014/main" id="{A962EC61-13F9-1C4C-D5BE-12DCEF1CB20D}"/>
              </a:ext>
            </a:extLst>
          </p:cNvPr>
          <p:cNvSpPr txBox="1"/>
          <p:nvPr/>
        </p:nvSpPr>
        <p:spPr>
          <a:xfrm>
            <a:off x="2703503" y="4163727"/>
            <a:ext cx="686999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Y = </a:t>
            </a:r>
            <a:r>
              <a:rPr lang="en-US" sz="2000" b="1">
                <a:solidFill>
                  <a:srgbClr val="C00000"/>
                </a:solidFill>
                <a:latin typeface="Helvetica Neue"/>
                <a:ea typeface="+mn-lt"/>
                <a:cs typeface="+mn-lt"/>
              </a:rPr>
              <a:t>CITATION and SEARCH and CONTRABAND FOUND</a:t>
            </a:r>
          </a:p>
          <a:p>
            <a:endParaRPr lang="en-US" sz="2000" b="1">
              <a:solidFill>
                <a:srgbClr val="C00000"/>
              </a:solidFill>
              <a:latin typeface="Helvetica Neue"/>
            </a:endParaRPr>
          </a:p>
        </p:txBody>
      </p:sp>
    </p:spTree>
    <p:extLst>
      <p:ext uri="{BB962C8B-B14F-4D97-AF65-F5344CB8AC3E}">
        <p14:creationId xmlns:p14="http://schemas.microsoft.com/office/powerpoint/2010/main" val="466500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774B7-722B-786C-C20A-FAA5838519D3}"/>
              </a:ext>
            </a:extLst>
          </p:cNvPr>
          <p:cNvSpPr txBox="1"/>
          <p:nvPr/>
        </p:nvSpPr>
        <p:spPr>
          <a:xfrm>
            <a:off x="5064814" y="206210"/>
            <a:ext cx="18699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SHAP Values</a:t>
            </a:r>
          </a:p>
        </p:txBody>
      </p:sp>
      <p:sp>
        <p:nvSpPr>
          <p:cNvPr id="4" name="TextBox 3">
            <a:extLst>
              <a:ext uri="{FF2B5EF4-FFF2-40B4-BE49-F238E27FC236}">
                <a16:creationId xmlns:a16="http://schemas.microsoft.com/office/drawing/2014/main" id="{B9FE4B4C-48C7-4FC4-4327-08414F6B5060}"/>
              </a:ext>
            </a:extLst>
          </p:cNvPr>
          <p:cNvSpPr txBox="1"/>
          <p:nvPr/>
        </p:nvSpPr>
        <p:spPr>
          <a:xfrm>
            <a:off x="350520" y="605444"/>
            <a:ext cx="1171956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SHAP values are very slow to calculate. The following plots are generated using only 2000 data points. As we use one-hot encoding for our categorical variables, the contributions of the </a:t>
            </a:r>
            <a:r>
              <a:rPr lang="en-US" dirty="0" err="1">
                <a:cs typeface="Calibri"/>
              </a:rPr>
              <a:t>subject_race</a:t>
            </a:r>
            <a:r>
              <a:rPr lang="en-US" dirty="0">
                <a:cs typeface="Calibri"/>
              </a:rPr>
              <a:t> variable are also distributed to several different variables such as </a:t>
            </a:r>
            <a:r>
              <a:rPr lang="en-US" dirty="0" err="1">
                <a:cs typeface="Calibri"/>
              </a:rPr>
              <a:t>race_hispanic</a:t>
            </a:r>
            <a:r>
              <a:rPr lang="en-US" dirty="0">
                <a:cs typeface="Calibri"/>
              </a:rPr>
              <a:t>, </a:t>
            </a:r>
            <a:r>
              <a:rPr lang="en-US" dirty="0" err="1">
                <a:cs typeface="Calibri"/>
              </a:rPr>
              <a:t>race_white</a:t>
            </a:r>
            <a:r>
              <a:rPr lang="en-US" dirty="0">
                <a:cs typeface="Calibri"/>
              </a:rPr>
              <a:t>, etc. Additivity should apply here.</a:t>
            </a:r>
          </a:p>
          <a:p>
            <a:endParaRPr lang="en-US" dirty="0">
              <a:cs typeface="Calibri"/>
            </a:endParaRPr>
          </a:p>
          <a:p>
            <a:r>
              <a:rPr lang="en-US" dirty="0">
                <a:cs typeface="Calibri"/>
              </a:rPr>
              <a:t>The results on the next slide is generated by </a:t>
            </a:r>
            <a:r>
              <a:rPr lang="en-US" err="1">
                <a:cs typeface="Calibri"/>
              </a:rPr>
              <a:t>shap.KernelExplainer</a:t>
            </a:r>
            <a:r>
              <a:rPr lang="en-US" dirty="0">
                <a:cs typeface="Calibri"/>
              </a:rPr>
              <a:t>()</a:t>
            </a:r>
          </a:p>
          <a:p>
            <a:endParaRPr lang="en-US" dirty="0">
              <a:cs typeface="Calibri"/>
            </a:endParaRPr>
          </a:p>
          <a:p>
            <a:r>
              <a:rPr lang="en-US" dirty="0">
                <a:cs typeface="Calibri"/>
              </a:rPr>
              <a:t>An explanation of the Kernel SHAP can be found here: </a:t>
            </a:r>
            <a:r>
              <a:rPr lang="en-US" dirty="0">
                <a:ea typeface="+mn-lt"/>
                <a:cs typeface="+mn-lt"/>
                <a:hlinkClick r:id="rId2"/>
              </a:rPr>
              <a:t>https://christophm.github.io/interpretable-ml-book/shap.html</a:t>
            </a:r>
            <a:endParaRPr lang="en-US" dirty="0">
              <a:ea typeface="+mn-lt"/>
              <a:cs typeface="+mn-lt"/>
            </a:endParaRPr>
          </a:p>
        </p:txBody>
      </p:sp>
      <p:sp>
        <p:nvSpPr>
          <p:cNvPr id="5" name="TextBox 4">
            <a:extLst>
              <a:ext uri="{FF2B5EF4-FFF2-40B4-BE49-F238E27FC236}">
                <a16:creationId xmlns:a16="http://schemas.microsoft.com/office/drawing/2014/main" id="{47F3BF60-957F-69D3-E61A-05692B5D2DE3}"/>
              </a:ext>
            </a:extLst>
          </p:cNvPr>
          <p:cNvSpPr txBox="1"/>
          <p:nvPr/>
        </p:nvSpPr>
        <p:spPr>
          <a:xfrm>
            <a:off x="5066892" y="3088648"/>
            <a:ext cx="32761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C00000"/>
                </a:solidFill>
                <a:latin typeface="Helvetica Neue"/>
              </a:rPr>
              <a:t>Citation, All Stops</a:t>
            </a:r>
            <a:endParaRPr lang="en-US" dirty="0"/>
          </a:p>
        </p:txBody>
      </p:sp>
      <p:pic>
        <p:nvPicPr>
          <p:cNvPr id="6" name="Picture 5" descr="A graph with blue bars and black text&#10;&#10;Description automatically generated">
            <a:extLst>
              <a:ext uri="{FF2B5EF4-FFF2-40B4-BE49-F238E27FC236}">
                <a16:creationId xmlns:a16="http://schemas.microsoft.com/office/drawing/2014/main" id="{EEF15779-BBC4-03EA-4483-7ED1531427FB}"/>
              </a:ext>
            </a:extLst>
          </p:cNvPr>
          <p:cNvPicPr>
            <a:picLocks noChangeAspect="1"/>
          </p:cNvPicPr>
          <p:nvPr/>
        </p:nvPicPr>
        <p:blipFill>
          <a:blip r:embed="rId3"/>
          <a:stretch>
            <a:fillRect/>
          </a:stretch>
        </p:blipFill>
        <p:spPr>
          <a:xfrm>
            <a:off x="124690" y="3684439"/>
            <a:ext cx="5611091" cy="2828069"/>
          </a:xfrm>
          <a:prstGeom prst="rect">
            <a:avLst/>
          </a:prstGeom>
        </p:spPr>
      </p:pic>
      <p:pic>
        <p:nvPicPr>
          <p:cNvPr id="7" name="Picture 6" descr="A graph with blue and red dots&#10;&#10;Description automatically generated">
            <a:extLst>
              <a:ext uri="{FF2B5EF4-FFF2-40B4-BE49-F238E27FC236}">
                <a16:creationId xmlns:a16="http://schemas.microsoft.com/office/drawing/2014/main" id="{FA44EC6C-756D-9B82-AD83-E2AAFAD90859}"/>
              </a:ext>
            </a:extLst>
          </p:cNvPr>
          <p:cNvPicPr>
            <a:picLocks noChangeAspect="1"/>
          </p:cNvPicPr>
          <p:nvPr/>
        </p:nvPicPr>
        <p:blipFill>
          <a:blip r:embed="rId4"/>
          <a:stretch>
            <a:fillRect/>
          </a:stretch>
        </p:blipFill>
        <p:spPr>
          <a:xfrm>
            <a:off x="6317672" y="3539972"/>
            <a:ext cx="5708072" cy="2971530"/>
          </a:xfrm>
          <a:prstGeom prst="rect">
            <a:avLst/>
          </a:prstGeom>
        </p:spPr>
      </p:pic>
    </p:spTree>
    <p:extLst>
      <p:ext uri="{BB962C8B-B14F-4D97-AF65-F5344CB8AC3E}">
        <p14:creationId xmlns:p14="http://schemas.microsoft.com/office/powerpoint/2010/main" val="4204900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Stops, Search</a:t>
            </a:r>
            <a:endParaRPr lang="en-US"/>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of different colored lines&#10;&#10;Description automatically generated">
            <a:extLst>
              <a:ext uri="{FF2B5EF4-FFF2-40B4-BE49-F238E27FC236}">
                <a16:creationId xmlns:a16="http://schemas.microsoft.com/office/drawing/2014/main" id="{DF2F5A97-E7CF-9669-90CC-6DB18F350008}"/>
              </a:ext>
            </a:extLst>
          </p:cNvPr>
          <p:cNvPicPr>
            <a:picLocks noChangeAspect="1"/>
          </p:cNvPicPr>
          <p:nvPr/>
        </p:nvPicPr>
        <p:blipFill>
          <a:blip r:embed="rId3"/>
          <a:stretch>
            <a:fillRect/>
          </a:stretch>
        </p:blipFill>
        <p:spPr>
          <a:xfrm>
            <a:off x="10999" y="2033334"/>
            <a:ext cx="5547673" cy="4715971"/>
          </a:xfrm>
          <a:prstGeom prst="rect">
            <a:avLst/>
          </a:prstGeom>
        </p:spPr>
      </p:pic>
      <p:pic>
        <p:nvPicPr>
          <p:cNvPr id="7" name="Picture 7" descr="A graph with different colored lines&#10;&#10;Description automatically generated">
            <a:extLst>
              <a:ext uri="{FF2B5EF4-FFF2-40B4-BE49-F238E27FC236}">
                <a16:creationId xmlns:a16="http://schemas.microsoft.com/office/drawing/2014/main" id="{D76CC64D-CAF2-DD30-267E-2E9AE6FC3F7A}"/>
              </a:ext>
            </a:extLst>
          </p:cNvPr>
          <p:cNvPicPr>
            <a:picLocks noChangeAspect="1"/>
          </p:cNvPicPr>
          <p:nvPr/>
        </p:nvPicPr>
        <p:blipFill>
          <a:blip r:embed="rId4"/>
          <a:stretch>
            <a:fillRect/>
          </a:stretch>
        </p:blipFill>
        <p:spPr>
          <a:xfrm>
            <a:off x="6169843" y="1990492"/>
            <a:ext cx="5728354" cy="4785943"/>
          </a:xfrm>
          <a:prstGeom prst="rect">
            <a:avLst/>
          </a:prstGeom>
        </p:spPr>
      </p:pic>
    </p:spTree>
    <p:extLst>
      <p:ext uri="{BB962C8B-B14F-4D97-AF65-F5344CB8AC3E}">
        <p14:creationId xmlns:p14="http://schemas.microsoft.com/office/powerpoint/2010/main" val="2564077612"/>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774B7-722B-786C-C20A-FAA5838519D3}"/>
              </a:ext>
            </a:extLst>
          </p:cNvPr>
          <p:cNvSpPr txBox="1"/>
          <p:nvPr/>
        </p:nvSpPr>
        <p:spPr>
          <a:xfrm>
            <a:off x="5064814" y="206210"/>
            <a:ext cx="18699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C00000"/>
                </a:solidFill>
                <a:latin typeface="Helvetica Neue"/>
              </a:rPr>
              <a:t>SHAP Values</a:t>
            </a:r>
          </a:p>
        </p:txBody>
      </p:sp>
      <p:sp>
        <p:nvSpPr>
          <p:cNvPr id="5" name="TextBox 4">
            <a:extLst>
              <a:ext uri="{FF2B5EF4-FFF2-40B4-BE49-F238E27FC236}">
                <a16:creationId xmlns:a16="http://schemas.microsoft.com/office/drawing/2014/main" id="{068424EB-CF02-C742-8CF6-4E23B11876C0}"/>
              </a:ext>
            </a:extLst>
          </p:cNvPr>
          <p:cNvSpPr txBox="1"/>
          <p:nvPr/>
        </p:nvSpPr>
        <p:spPr>
          <a:xfrm>
            <a:off x="5108456" y="679343"/>
            <a:ext cx="33939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C00000"/>
                </a:solidFill>
                <a:latin typeface="Helvetica Neue"/>
              </a:rPr>
              <a:t>Search, Speeding-only</a:t>
            </a:r>
          </a:p>
        </p:txBody>
      </p:sp>
      <p:sp>
        <p:nvSpPr>
          <p:cNvPr id="9" name="TextBox 8">
            <a:extLst>
              <a:ext uri="{FF2B5EF4-FFF2-40B4-BE49-F238E27FC236}">
                <a16:creationId xmlns:a16="http://schemas.microsoft.com/office/drawing/2014/main" id="{760FEE09-28C8-04FA-FC8D-628B17C180DA}"/>
              </a:ext>
            </a:extLst>
          </p:cNvPr>
          <p:cNvSpPr txBox="1"/>
          <p:nvPr/>
        </p:nvSpPr>
        <p:spPr>
          <a:xfrm>
            <a:off x="411764" y="733375"/>
            <a:ext cx="32761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C00000"/>
                </a:solidFill>
                <a:latin typeface="Helvetica Neue"/>
              </a:rPr>
              <a:t>Citation, Speeding-only</a:t>
            </a:r>
          </a:p>
        </p:txBody>
      </p:sp>
      <p:pic>
        <p:nvPicPr>
          <p:cNvPr id="11" name="Picture 10" descr="A graph with blue and white text&#10;&#10;Description automatically generated">
            <a:extLst>
              <a:ext uri="{FF2B5EF4-FFF2-40B4-BE49-F238E27FC236}">
                <a16:creationId xmlns:a16="http://schemas.microsoft.com/office/drawing/2014/main" id="{3F084A26-B528-33D9-B433-AE6828B3DD02}"/>
              </a:ext>
            </a:extLst>
          </p:cNvPr>
          <p:cNvPicPr>
            <a:picLocks noChangeAspect="1"/>
          </p:cNvPicPr>
          <p:nvPr/>
        </p:nvPicPr>
        <p:blipFill>
          <a:blip r:embed="rId2"/>
          <a:stretch>
            <a:fillRect/>
          </a:stretch>
        </p:blipFill>
        <p:spPr>
          <a:xfrm>
            <a:off x="-1437409" y="1074504"/>
            <a:ext cx="5376949" cy="2684841"/>
          </a:xfrm>
          <a:prstGeom prst="rect">
            <a:avLst/>
          </a:prstGeom>
        </p:spPr>
      </p:pic>
      <p:pic>
        <p:nvPicPr>
          <p:cNvPr id="12" name="Picture 11" descr="A graph with blue bars and white text&#10;&#10;Description automatically generated">
            <a:extLst>
              <a:ext uri="{FF2B5EF4-FFF2-40B4-BE49-F238E27FC236}">
                <a16:creationId xmlns:a16="http://schemas.microsoft.com/office/drawing/2014/main" id="{99E1FF8D-1F51-E5B1-6F26-8FF0407A9223}"/>
              </a:ext>
            </a:extLst>
          </p:cNvPr>
          <p:cNvPicPr>
            <a:picLocks noChangeAspect="1"/>
          </p:cNvPicPr>
          <p:nvPr/>
        </p:nvPicPr>
        <p:blipFill>
          <a:blip r:embed="rId3"/>
          <a:stretch>
            <a:fillRect/>
          </a:stretch>
        </p:blipFill>
        <p:spPr>
          <a:xfrm>
            <a:off x="7737763" y="1015903"/>
            <a:ext cx="5153890" cy="2692595"/>
          </a:xfrm>
          <a:prstGeom prst="rect">
            <a:avLst/>
          </a:prstGeom>
        </p:spPr>
      </p:pic>
      <p:sp>
        <p:nvSpPr>
          <p:cNvPr id="13" name="TextBox 12">
            <a:extLst>
              <a:ext uri="{FF2B5EF4-FFF2-40B4-BE49-F238E27FC236}">
                <a16:creationId xmlns:a16="http://schemas.microsoft.com/office/drawing/2014/main" id="{00614909-41B4-AA7B-BEF6-1A2447ADC130}"/>
              </a:ext>
            </a:extLst>
          </p:cNvPr>
          <p:cNvSpPr txBox="1"/>
          <p:nvPr/>
        </p:nvSpPr>
        <p:spPr>
          <a:xfrm>
            <a:off x="9070855" y="679342"/>
            <a:ext cx="37541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C00000"/>
                </a:solidFill>
                <a:latin typeface="Helvetica Neue"/>
              </a:rPr>
              <a:t>Contraband, Speeding-only</a:t>
            </a:r>
          </a:p>
        </p:txBody>
      </p:sp>
      <p:pic>
        <p:nvPicPr>
          <p:cNvPr id="14" name="Picture 13" descr="A graph with blue and white text&#10;&#10;Description automatically generated">
            <a:extLst>
              <a:ext uri="{FF2B5EF4-FFF2-40B4-BE49-F238E27FC236}">
                <a16:creationId xmlns:a16="http://schemas.microsoft.com/office/drawing/2014/main" id="{88D8D831-10EC-1A03-BB4E-AE6924F38CCF}"/>
              </a:ext>
            </a:extLst>
          </p:cNvPr>
          <p:cNvPicPr>
            <a:picLocks noChangeAspect="1"/>
          </p:cNvPicPr>
          <p:nvPr/>
        </p:nvPicPr>
        <p:blipFill>
          <a:blip r:embed="rId4"/>
          <a:stretch>
            <a:fillRect/>
          </a:stretch>
        </p:blipFill>
        <p:spPr>
          <a:xfrm>
            <a:off x="3560616" y="985599"/>
            <a:ext cx="5327072" cy="2773981"/>
          </a:xfrm>
          <a:prstGeom prst="rect">
            <a:avLst/>
          </a:prstGeom>
        </p:spPr>
      </p:pic>
      <p:pic>
        <p:nvPicPr>
          <p:cNvPr id="15" name="Picture 14" descr="A graph with red and blue dots&#10;&#10;Description automatically generated">
            <a:extLst>
              <a:ext uri="{FF2B5EF4-FFF2-40B4-BE49-F238E27FC236}">
                <a16:creationId xmlns:a16="http://schemas.microsoft.com/office/drawing/2014/main" id="{688FFF92-EEE4-A892-647D-47AAF5BF44F7}"/>
              </a:ext>
            </a:extLst>
          </p:cNvPr>
          <p:cNvPicPr>
            <a:picLocks noChangeAspect="1"/>
          </p:cNvPicPr>
          <p:nvPr/>
        </p:nvPicPr>
        <p:blipFill>
          <a:blip r:embed="rId5"/>
          <a:stretch>
            <a:fillRect/>
          </a:stretch>
        </p:blipFill>
        <p:spPr>
          <a:xfrm>
            <a:off x="-1489364" y="4081634"/>
            <a:ext cx="5437909" cy="2913442"/>
          </a:xfrm>
          <a:prstGeom prst="rect">
            <a:avLst/>
          </a:prstGeom>
        </p:spPr>
      </p:pic>
      <p:pic>
        <p:nvPicPr>
          <p:cNvPr id="16" name="Picture 15" descr="A graph with red and blue dots&#10;&#10;Description automatically generated">
            <a:extLst>
              <a:ext uri="{FF2B5EF4-FFF2-40B4-BE49-F238E27FC236}">
                <a16:creationId xmlns:a16="http://schemas.microsoft.com/office/drawing/2014/main" id="{4C3CDF8B-E9AC-D611-42C5-FF762239C566}"/>
              </a:ext>
            </a:extLst>
          </p:cNvPr>
          <p:cNvPicPr>
            <a:picLocks noChangeAspect="1"/>
          </p:cNvPicPr>
          <p:nvPr/>
        </p:nvPicPr>
        <p:blipFill>
          <a:blip r:embed="rId6"/>
          <a:stretch>
            <a:fillRect/>
          </a:stretch>
        </p:blipFill>
        <p:spPr>
          <a:xfrm>
            <a:off x="3941617" y="4155878"/>
            <a:ext cx="4904509" cy="2702605"/>
          </a:xfrm>
          <a:prstGeom prst="rect">
            <a:avLst/>
          </a:prstGeom>
        </p:spPr>
      </p:pic>
      <p:pic>
        <p:nvPicPr>
          <p:cNvPr id="2" name="Picture 1" descr="A graph with blue and red dots&#10;&#10;Description automatically generated">
            <a:extLst>
              <a:ext uri="{FF2B5EF4-FFF2-40B4-BE49-F238E27FC236}">
                <a16:creationId xmlns:a16="http://schemas.microsoft.com/office/drawing/2014/main" id="{D435E0FC-9284-0C1A-BD36-7578296F7BA3}"/>
              </a:ext>
            </a:extLst>
          </p:cNvPr>
          <p:cNvPicPr>
            <a:picLocks noChangeAspect="1"/>
          </p:cNvPicPr>
          <p:nvPr/>
        </p:nvPicPr>
        <p:blipFill>
          <a:blip r:embed="rId7"/>
          <a:stretch>
            <a:fillRect/>
          </a:stretch>
        </p:blipFill>
        <p:spPr>
          <a:xfrm>
            <a:off x="8832273" y="4200345"/>
            <a:ext cx="4391891" cy="2350439"/>
          </a:xfrm>
          <a:prstGeom prst="rect">
            <a:avLst/>
          </a:prstGeom>
        </p:spPr>
      </p:pic>
    </p:spTree>
    <p:extLst>
      <p:ext uri="{BB962C8B-B14F-4D97-AF65-F5344CB8AC3E}">
        <p14:creationId xmlns:p14="http://schemas.microsoft.com/office/powerpoint/2010/main" val="192985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Stops, Contraband</a:t>
            </a:r>
            <a:endParaRPr lang="en-US"/>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of different colored lines&#10;&#10;Description automatically generated">
            <a:extLst>
              <a:ext uri="{FF2B5EF4-FFF2-40B4-BE49-F238E27FC236}">
                <a16:creationId xmlns:a16="http://schemas.microsoft.com/office/drawing/2014/main" id="{9B4A887D-2052-7AA0-BFA3-DCCD0CEBFA1F}"/>
              </a:ext>
            </a:extLst>
          </p:cNvPr>
          <p:cNvPicPr>
            <a:picLocks noChangeAspect="1"/>
          </p:cNvPicPr>
          <p:nvPr/>
        </p:nvPicPr>
        <p:blipFill>
          <a:blip r:embed="rId3"/>
          <a:stretch>
            <a:fillRect/>
          </a:stretch>
        </p:blipFill>
        <p:spPr>
          <a:xfrm>
            <a:off x="230957" y="2150732"/>
            <a:ext cx="5194169" cy="4536165"/>
          </a:xfrm>
          <a:prstGeom prst="rect">
            <a:avLst/>
          </a:prstGeom>
        </p:spPr>
      </p:pic>
      <p:pic>
        <p:nvPicPr>
          <p:cNvPr id="7" name="Picture 7" descr="A graph of different colored lines&#10;&#10;Description automatically generated">
            <a:extLst>
              <a:ext uri="{FF2B5EF4-FFF2-40B4-BE49-F238E27FC236}">
                <a16:creationId xmlns:a16="http://schemas.microsoft.com/office/drawing/2014/main" id="{311D5535-2489-7A98-5613-1544D7D5A4F0}"/>
              </a:ext>
            </a:extLst>
          </p:cNvPr>
          <p:cNvPicPr>
            <a:picLocks noChangeAspect="1"/>
          </p:cNvPicPr>
          <p:nvPr/>
        </p:nvPicPr>
        <p:blipFill>
          <a:blip r:embed="rId4"/>
          <a:stretch>
            <a:fillRect/>
          </a:stretch>
        </p:blipFill>
        <p:spPr>
          <a:xfrm>
            <a:off x="6201266" y="2031225"/>
            <a:ext cx="5492685" cy="4673056"/>
          </a:xfrm>
          <a:prstGeom prst="rect">
            <a:avLst/>
          </a:prstGeom>
        </p:spPr>
      </p:pic>
    </p:spTree>
    <p:extLst>
      <p:ext uri="{BB962C8B-B14F-4D97-AF65-F5344CB8AC3E}">
        <p14:creationId xmlns:p14="http://schemas.microsoft.com/office/powerpoint/2010/main" val="113978143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cs typeface="Calibri"/>
              </a:rPr>
              <a:t>Speeding-only</a:t>
            </a:r>
            <a:r>
              <a:rPr lang="en-US">
                <a:cs typeface="Calibri"/>
              </a:rPr>
              <a:t>, Citation</a:t>
            </a:r>
            <a:endParaRPr lang="en-US"/>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of different colored lines&#10;&#10;Description automatically generated">
            <a:extLst>
              <a:ext uri="{FF2B5EF4-FFF2-40B4-BE49-F238E27FC236}">
                <a16:creationId xmlns:a16="http://schemas.microsoft.com/office/drawing/2014/main" id="{57D53A2C-D193-4351-EE52-17495FD0E458}"/>
              </a:ext>
            </a:extLst>
          </p:cNvPr>
          <p:cNvPicPr>
            <a:picLocks noChangeAspect="1"/>
          </p:cNvPicPr>
          <p:nvPr/>
        </p:nvPicPr>
        <p:blipFill>
          <a:blip r:embed="rId3"/>
          <a:stretch>
            <a:fillRect/>
          </a:stretch>
        </p:blipFill>
        <p:spPr>
          <a:xfrm>
            <a:off x="3142" y="2291600"/>
            <a:ext cx="5296292" cy="4505808"/>
          </a:xfrm>
          <a:prstGeom prst="rect">
            <a:avLst/>
          </a:prstGeom>
        </p:spPr>
      </p:pic>
      <p:pic>
        <p:nvPicPr>
          <p:cNvPr id="7" name="Picture 7" descr="A graph showing the number of countries/regions in the united states&#10;&#10;Description automatically generated">
            <a:extLst>
              <a:ext uri="{FF2B5EF4-FFF2-40B4-BE49-F238E27FC236}">
                <a16:creationId xmlns:a16="http://schemas.microsoft.com/office/drawing/2014/main" id="{02625746-450D-DFEF-FDBF-563B6ABE9091}"/>
              </a:ext>
            </a:extLst>
          </p:cNvPr>
          <p:cNvPicPr>
            <a:picLocks noChangeAspect="1"/>
          </p:cNvPicPr>
          <p:nvPr/>
        </p:nvPicPr>
        <p:blipFill>
          <a:blip r:embed="rId4"/>
          <a:stretch>
            <a:fillRect/>
          </a:stretch>
        </p:blipFill>
        <p:spPr>
          <a:xfrm>
            <a:off x="6468359" y="2205188"/>
            <a:ext cx="5414127" cy="4592221"/>
          </a:xfrm>
          <a:prstGeom prst="rect">
            <a:avLst/>
          </a:prstGeom>
        </p:spPr>
      </p:pic>
    </p:spTree>
    <p:extLst>
      <p:ext uri="{BB962C8B-B14F-4D97-AF65-F5344CB8AC3E}">
        <p14:creationId xmlns:p14="http://schemas.microsoft.com/office/powerpoint/2010/main" val="2472105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ea typeface="+mn-lt"/>
                <a:cs typeface="+mn-lt"/>
              </a:rPr>
              <a:t>Speeding-only,</a:t>
            </a:r>
            <a:r>
              <a:rPr lang="en-US">
                <a:ea typeface="+mn-lt"/>
                <a:cs typeface="+mn-lt"/>
              </a:rPr>
              <a:t> Search</a:t>
            </a:r>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with different colored lines&#10;&#10;Description automatically generated">
            <a:extLst>
              <a:ext uri="{FF2B5EF4-FFF2-40B4-BE49-F238E27FC236}">
                <a16:creationId xmlns:a16="http://schemas.microsoft.com/office/drawing/2014/main" id="{DCC87695-89AF-2531-C21D-4A816370C197}"/>
              </a:ext>
            </a:extLst>
          </p:cNvPr>
          <p:cNvPicPr>
            <a:picLocks noChangeAspect="1"/>
          </p:cNvPicPr>
          <p:nvPr/>
        </p:nvPicPr>
        <p:blipFill>
          <a:blip r:embed="rId3"/>
          <a:stretch>
            <a:fillRect/>
          </a:stretch>
        </p:blipFill>
        <p:spPr>
          <a:xfrm>
            <a:off x="89555" y="2237143"/>
            <a:ext cx="5571241" cy="4457608"/>
          </a:xfrm>
          <a:prstGeom prst="rect">
            <a:avLst/>
          </a:prstGeom>
        </p:spPr>
      </p:pic>
      <p:pic>
        <p:nvPicPr>
          <p:cNvPr id="7" name="Picture 7" descr="A graph of different colored lines&#10;&#10;Description automatically generated">
            <a:extLst>
              <a:ext uri="{FF2B5EF4-FFF2-40B4-BE49-F238E27FC236}">
                <a16:creationId xmlns:a16="http://schemas.microsoft.com/office/drawing/2014/main" id="{76741464-5E73-1312-A1A2-18374D209D0C}"/>
              </a:ext>
            </a:extLst>
          </p:cNvPr>
          <p:cNvPicPr>
            <a:picLocks noChangeAspect="1"/>
          </p:cNvPicPr>
          <p:nvPr/>
        </p:nvPicPr>
        <p:blipFill>
          <a:blip r:embed="rId4"/>
          <a:stretch>
            <a:fillRect/>
          </a:stretch>
        </p:blipFill>
        <p:spPr>
          <a:xfrm>
            <a:off x="5667080" y="2129655"/>
            <a:ext cx="5586951" cy="4578319"/>
          </a:xfrm>
          <a:prstGeom prst="rect">
            <a:avLst/>
          </a:prstGeom>
        </p:spPr>
      </p:pic>
    </p:spTree>
    <p:extLst>
      <p:ext uri="{BB962C8B-B14F-4D97-AF65-F5344CB8AC3E}">
        <p14:creationId xmlns:p14="http://schemas.microsoft.com/office/powerpoint/2010/main" val="150207227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E647A5-D842-4A68-1CE5-859649350869}"/>
              </a:ext>
            </a:extLst>
          </p:cNvPr>
          <p:cNvSpPr txBox="1"/>
          <p:nvPr/>
        </p:nvSpPr>
        <p:spPr>
          <a:xfrm>
            <a:off x="2718062" y="377071"/>
            <a:ext cx="7792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Separate Models for Border Counties and Non-border Counties</a:t>
            </a:r>
            <a:endParaRPr lang="en-US"/>
          </a:p>
          <a:p>
            <a:pPr algn="l"/>
            <a:endParaRPr lang="en-US">
              <a:cs typeface="Calibri"/>
            </a:endParaRPr>
          </a:p>
        </p:txBody>
      </p:sp>
      <p:sp>
        <p:nvSpPr>
          <p:cNvPr id="3" name="TextBox 2">
            <a:extLst>
              <a:ext uri="{FF2B5EF4-FFF2-40B4-BE49-F238E27FC236}">
                <a16:creationId xmlns:a16="http://schemas.microsoft.com/office/drawing/2014/main" id="{73081BA5-89B9-2C56-CB62-CB2EE69169E4}"/>
              </a:ext>
            </a:extLst>
          </p:cNvPr>
          <p:cNvSpPr txBox="1"/>
          <p:nvPr/>
        </p:nvSpPr>
        <p:spPr>
          <a:xfrm>
            <a:off x="4917650" y="958392"/>
            <a:ext cx="417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00000"/>
                </a:solidFill>
                <a:ea typeface="+mn-lt"/>
                <a:cs typeface="+mn-lt"/>
              </a:rPr>
              <a:t>Speeding-only</a:t>
            </a:r>
            <a:r>
              <a:rPr lang="en-US">
                <a:ea typeface="+mn-lt"/>
                <a:cs typeface="+mn-lt"/>
              </a:rPr>
              <a:t>, Contraband</a:t>
            </a:r>
            <a:endParaRPr lang="en-US"/>
          </a:p>
        </p:txBody>
      </p:sp>
      <p:sp>
        <p:nvSpPr>
          <p:cNvPr id="4" name="TextBox 3">
            <a:extLst>
              <a:ext uri="{FF2B5EF4-FFF2-40B4-BE49-F238E27FC236}">
                <a16:creationId xmlns:a16="http://schemas.microsoft.com/office/drawing/2014/main" id="{C2F0038F-3861-DB61-5DCF-F71B993DF869}"/>
              </a:ext>
            </a:extLst>
          </p:cNvPr>
          <p:cNvSpPr txBox="1"/>
          <p:nvPr/>
        </p:nvSpPr>
        <p:spPr>
          <a:xfrm>
            <a:off x="1115505"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Border Counties</a:t>
            </a:r>
            <a:endParaRPr lang="en-US"/>
          </a:p>
        </p:txBody>
      </p:sp>
      <p:sp>
        <p:nvSpPr>
          <p:cNvPr id="5" name="TextBox 4">
            <a:extLst>
              <a:ext uri="{FF2B5EF4-FFF2-40B4-BE49-F238E27FC236}">
                <a16:creationId xmlns:a16="http://schemas.microsoft.com/office/drawing/2014/main" id="{117B89E2-F6BA-4539-8BDD-434127FF044B}"/>
              </a:ext>
            </a:extLst>
          </p:cNvPr>
          <p:cNvSpPr txBox="1"/>
          <p:nvPr/>
        </p:nvSpPr>
        <p:spPr>
          <a:xfrm>
            <a:off x="7855670" y="1665402"/>
            <a:ext cx="2749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Non-border Counties</a:t>
            </a:r>
            <a:endParaRPr lang="en-US"/>
          </a:p>
        </p:txBody>
      </p:sp>
      <p:pic>
        <p:nvPicPr>
          <p:cNvPr id="6" name="Picture 6" descr="A graph of different colored lines&#10;&#10;Description automatically generated">
            <a:extLst>
              <a:ext uri="{FF2B5EF4-FFF2-40B4-BE49-F238E27FC236}">
                <a16:creationId xmlns:a16="http://schemas.microsoft.com/office/drawing/2014/main" id="{26D13216-0AD0-6037-57F9-36F00F2792F5}"/>
              </a:ext>
            </a:extLst>
          </p:cNvPr>
          <p:cNvPicPr>
            <a:picLocks noChangeAspect="1"/>
          </p:cNvPicPr>
          <p:nvPr/>
        </p:nvPicPr>
        <p:blipFill>
          <a:blip r:embed="rId3"/>
          <a:stretch>
            <a:fillRect/>
          </a:stretch>
        </p:blipFill>
        <p:spPr>
          <a:xfrm>
            <a:off x="6452648" y="2245437"/>
            <a:ext cx="5280581" cy="4488157"/>
          </a:xfrm>
          <a:prstGeom prst="rect">
            <a:avLst/>
          </a:prstGeom>
        </p:spPr>
      </p:pic>
      <p:sp>
        <p:nvSpPr>
          <p:cNvPr id="7" name="TextBox 6">
            <a:extLst>
              <a:ext uri="{FF2B5EF4-FFF2-40B4-BE49-F238E27FC236}">
                <a16:creationId xmlns:a16="http://schemas.microsoft.com/office/drawing/2014/main" id="{92234349-123D-E2D2-7809-11CF2E2F37C1}"/>
              </a:ext>
            </a:extLst>
          </p:cNvPr>
          <p:cNvSpPr txBox="1"/>
          <p:nvPr/>
        </p:nvSpPr>
        <p:spPr>
          <a:xfrm>
            <a:off x="141402" y="3927834"/>
            <a:ext cx="63081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12121"/>
                </a:solidFill>
                <a:ea typeface="+mn-lt"/>
                <a:cs typeface="+mn-lt"/>
              </a:rPr>
              <a:t>Warning: Maximum number of iterations has been exceeded.</a:t>
            </a:r>
            <a:endParaRPr lang="en-US">
              <a:cs typeface="Calibri" panose="020F0502020204030204"/>
            </a:endParaRPr>
          </a:p>
        </p:txBody>
      </p:sp>
    </p:spTree>
    <p:extLst>
      <p:ext uri="{BB962C8B-B14F-4D97-AF65-F5344CB8AC3E}">
        <p14:creationId xmlns:p14="http://schemas.microsoft.com/office/powerpoint/2010/main" val="2212467883"/>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50</Slides>
  <Notes>0</Notes>
  <HiddenSlides>2</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412</cp:revision>
  <dcterms:created xsi:type="dcterms:W3CDTF">2023-07-26T18:52:04Z</dcterms:created>
  <dcterms:modified xsi:type="dcterms:W3CDTF">2023-08-31T15:49:23Z</dcterms:modified>
</cp:coreProperties>
</file>